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8" d="100"/>
          <a:sy n="58" d="100"/>
        </p:scale>
        <p:origin x="-78" y="-4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11/12/2014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11/12/2014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11/12/2014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11/12/2014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11/12/2014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tY2rWPN4uoE?list=PLwlG73BPBq0Ca2hjK76uVQzDx-ccDe5b_"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Tragedy of macbeth</a:t>
            </a:r>
            <a:endParaRPr lang="en-US" dirty="0"/>
          </a:p>
        </p:txBody>
      </p:sp>
      <p:sp>
        <p:nvSpPr>
          <p:cNvPr id="3" name="Subtitle 2"/>
          <p:cNvSpPr>
            <a:spLocks noGrp="1"/>
          </p:cNvSpPr>
          <p:nvPr>
            <p:ph type="subTitle" idx="1"/>
          </p:nvPr>
        </p:nvSpPr>
        <p:spPr/>
        <p:txBody>
          <a:bodyPr/>
          <a:lstStyle/>
          <a:p>
            <a:r>
              <a:rPr lang="en-US" dirty="0" smtClean="0"/>
              <a:t>William Shakespeare</a:t>
            </a:r>
            <a:endParaRPr lang="en-US" dirty="0"/>
          </a:p>
        </p:txBody>
      </p:sp>
    </p:spTree>
    <p:extLst>
      <p:ext uri="{BB962C8B-B14F-4D97-AF65-F5344CB8AC3E}">
        <p14:creationId xmlns:p14="http://schemas.microsoft.com/office/powerpoint/2010/main" val="2697413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—Abraham Lincoln (Complete Works)</a:t>
            </a:r>
            <a:br>
              <a:rPr lang="en-US" dirty="0"/>
            </a:br>
            <a:endParaRPr lang="en-US" dirty="0"/>
          </a:p>
        </p:txBody>
      </p:sp>
      <p:sp>
        <p:nvSpPr>
          <p:cNvPr id="3" name="Content Placeholder 2"/>
          <p:cNvSpPr>
            <a:spLocks noGrp="1"/>
          </p:cNvSpPr>
          <p:nvPr>
            <p:ph idx="1"/>
          </p:nvPr>
        </p:nvSpPr>
        <p:spPr/>
        <p:txBody>
          <a:bodyPr>
            <a:normAutofit/>
          </a:bodyPr>
          <a:lstStyle/>
          <a:p>
            <a:r>
              <a:rPr lang="en-US" sz="7200" dirty="0">
                <a:solidFill>
                  <a:schemeClr val="accent2"/>
                </a:solidFill>
                <a:latin typeface="Blackadder ITC" panose="04020505051007020D02" pitchFamily="82" charset="0"/>
              </a:rPr>
              <a:t>I think nothing equals Macbeth. It </a:t>
            </a:r>
            <a:r>
              <a:rPr lang="en-US" sz="7200" dirty="0" smtClean="0">
                <a:solidFill>
                  <a:schemeClr val="accent2"/>
                </a:solidFill>
                <a:latin typeface="Blackadder ITC" panose="04020505051007020D02" pitchFamily="82" charset="0"/>
              </a:rPr>
              <a:t>is wonderful....</a:t>
            </a:r>
            <a:endParaRPr lang="en-US" sz="7200" dirty="0">
              <a:solidFill>
                <a:schemeClr val="accent2"/>
              </a:solidFill>
              <a:latin typeface="Blackadder ITC" panose="04020505051007020D02" pitchFamily="82" charset="0"/>
            </a:endParaRPr>
          </a:p>
        </p:txBody>
      </p:sp>
    </p:spTree>
    <p:extLst>
      <p:ext uri="{BB962C8B-B14F-4D97-AF65-F5344CB8AC3E}">
        <p14:creationId xmlns:p14="http://schemas.microsoft.com/office/powerpoint/2010/main" val="1936739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latin typeface="Agency FB" panose="020B0503020202020204" pitchFamily="34" charset="0"/>
              </a:rPr>
              <a:t>The critics reviews</a:t>
            </a:r>
            <a:r>
              <a:rPr lang="en-US" dirty="0" smtClean="0">
                <a:solidFill>
                  <a:schemeClr val="accent2"/>
                </a:solidFill>
                <a:latin typeface="Blackadder ITC" panose="04020505051007020D02" pitchFamily="82" charset="0"/>
              </a:rPr>
              <a:t>?!</a:t>
            </a:r>
            <a:endParaRPr lang="en-US" dirty="0">
              <a:solidFill>
                <a:schemeClr val="accent2"/>
              </a:solidFill>
              <a:latin typeface="Blackadder ITC" panose="04020505051007020D02" pitchFamily="82" charset="0"/>
            </a:endParaRPr>
          </a:p>
        </p:txBody>
      </p:sp>
      <p:sp>
        <p:nvSpPr>
          <p:cNvPr id="3" name="Content Placeholder 2"/>
          <p:cNvSpPr>
            <a:spLocks noGrp="1"/>
          </p:cNvSpPr>
          <p:nvPr>
            <p:ph idx="1"/>
          </p:nvPr>
        </p:nvSpPr>
        <p:spPr/>
        <p:txBody>
          <a:bodyPr>
            <a:normAutofit/>
          </a:bodyPr>
          <a:lstStyle/>
          <a:p>
            <a:r>
              <a:rPr lang="en-US" sz="4000" dirty="0" smtClean="0">
                <a:solidFill>
                  <a:schemeClr val="accent2"/>
                </a:solidFill>
              </a:rPr>
              <a:t>What are some possible reasons for such a wide range of reviews?</a:t>
            </a:r>
            <a:endParaRPr lang="en-US" sz="4000" dirty="0">
              <a:solidFill>
                <a:schemeClr val="accent2"/>
              </a:solidFill>
            </a:endParaRPr>
          </a:p>
        </p:txBody>
      </p:sp>
    </p:spTree>
    <p:extLst>
      <p:ext uri="{BB962C8B-B14F-4D97-AF65-F5344CB8AC3E}">
        <p14:creationId xmlns:p14="http://schemas.microsoft.com/office/powerpoint/2010/main" val="1864085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Michael platt on Shakespeare</a:t>
            </a:r>
            <a:r>
              <a:rPr lang="en-US" dirty="0" smtClean="0"/>
              <a:t>:</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accent2"/>
                </a:solidFill>
              </a:rPr>
              <a:t>“Shakespeare’s plays turn around certain questions.  Sometimes the question is voiced aloud in the play by one or more of the characters.  More often it is the tacit or explicit answers the characters offer which betray the unvoiced questions they struggle with.  Hence it is the task of the interpreter to discover the questions and to ask the questions.” </a:t>
            </a:r>
            <a:r>
              <a:rPr lang="en-US" sz="2800" i="1" dirty="0" smtClean="0">
                <a:solidFill>
                  <a:schemeClr val="accent2"/>
                </a:solidFill>
              </a:rPr>
              <a:t>Rome and Romans According to Shakespeare in Jacobean Drama Studies 51, 1976</a:t>
            </a:r>
            <a:r>
              <a:rPr lang="en-US" sz="2800" dirty="0" smtClean="0">
                <a:solidFill>
                  <a:schemeClr val="accent2"/>
                </a:solidFill>
              </a:rPr>
              <a:t>.</a:t>
            </a:r>
          </a:p>
          <a:p>
            <a:r>
              <a:rPr lang="en-US" sz="2800" dirty="0" smtClean="0">
                <a:solidFill>
                  <a:schemeClr val="accent2"/>
                </a:solidFill>
              </a:rPr>
              <a:t>As we read Macbeth, identify the question(s) in Macbeth.</a:t>
            </a:r>
            <a:endParaRPr lang="en-US" sz="2800" dirty="0">
              <a:solidFill>
                <a:schemeClr val="accent2"/>
              </a:solidFill>
            </a:endParaRPr>
          </a:p>
        </p:txBody>
      </p:sp>
    </p:spTree>
    <p:extLst>
      <p:ext uri="{BB962C8B-B14F-4D97-AF65-F5344CB8AC3E}">
        <p14:creationId xmlns:p14="http://schemas.microsoft.com/office/powerpoint/2010/main" val="3085595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Voices from the play</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solidFill>
                  <a:schemeClr val="accent2"/>
                </a:solidFill>
              </a:rPr>
              <a:t>Fair is foul, and foul is fair (1.1.12)</a:t>
            </a:r>
          </a:p>
          <a:p>
            <a:r>
              <a:rPr lang="en-US" dirty="0">
                <a:solidFill>
                  <a:schemeClr val="accent2"/>
                </a:solidFill>
              </a:rPr>
              <a:t>Come, you </a:t>
            </a:r>
            <a:r>
              <a:rPr lang="en-US" dirty="0" smtClean="0">
                <a:solidFill>
                  <a:schemeClr val="accent2"/>
                </a:solidFill>
              </a:rPr>
              <a:t>spirits That </a:t>
            </a:r>
            <a:r>
              <a:rPr lang="en-US" dirty="0">
                <a:solidFill>
                  <a:schemeClr val="accent2"/>
                </a:solidFill>
              </a:rPr>
              <a:t>tend on mortal thoughts, unsex me </a:t>
            </a:r>
            <a:r>
              <a:rPr lang="en-US" dirty="0" smtClean="0">
                <a:solidFill>
                  <a:schemeClr val="accent2"/>
                </a:solidFill>
              </a:rPr>
              <a:t>here, And </a:t>
            </a:r>
            <a:r>
              <a:rPr lang="en-US" dirty="0">
                <a:solidFill>
                  <a:schemeClr val="accent2"/>
                </a:solidFill>
              </a:rPr>
              <a:t>fill me from the crown to the toe </a:t>
            </a:r>
            <a:r>
              <a:rPr lang="en-US" dirty="0" smtClean="0">
                <a:solidFill>
                  <a:schemeClr val="accent2"/>
                </a:solidFill>
              </a:rPr>
              <a:t>top-full Of </a:t>
            </a:r>
            <a:r>
              <a:rPr lang="en-US" dirty="0">
                <a:solidFill>
                  <a:schemeClr val="accent2"/>
                </a:solidFill>
              </a:rPr>
              <a:t>direst cruelty</a:t>
            </a:r>
            <a:r>
              <a:rPr lang="en-US" dirty="0" smtClean="0">
                <a:solidFill>
                  <a:schemeClr val="accent2"/>
                </a:solidFill>
              </a:rPr>
              <a:t>. (</a:t>
            </a:r>
            <a:r>
              <a:rPr lang="en-US" dirty="0">
                <a:solidFill>
                  <a:schemeClr val="accent2"/>
                </a:solidFill>
              </a:rPr>
              <a:t>1.5.47–50</a:t>
            </a:r>
            <a:r>
              <a:rPr lang="en-US" dirty="0" smtClean="0">
                <a:solidFill>
                  <a:schemeClr val="accent2"/>
                </a:solidFill>
              </a:rPr>
              <a:t>)</a:t>
            </a:r>
          </a:p>
          <a:p>
            <a:r>
              <a:rPr lang="en-US" dirty="0">
                <a:solidFill>
                  <a:schemeClr val="accent2"/>
                </a:solidFill>
              </a:rPr>
              <a:t>I have no </a:t>
            </a:r>
            <a:r>
              <a:rPr lang="en-US" dirty="0" smtClean="0">
                <a:solidFill>
                  <a:schemeClr val="accent2"/>
                </a:solidFill>
              </a:rPr>
              <a:t>spur To </a:t>
            </a:r>
            <a:r>
              <a:rPr lang="en-US" dirty="0">
                <a:solidFill>
                  <a:schemeClr val="accent2"/>
                </a:solidFill>
              </a:rPr>
              <a:t>prick the sides of my intent, but </a:t>
            </a:r>
            <a:r>
              <a:rPr lang="en-US" dirty="0" smtClean="0">
                <a:solidFill>
                  <a:schemeClr val="accent2"/>
                </a:solidFill>
              </a:rPr>
              <a:t>only Vaulting </a:t>
            </a:r>
            <a:r>
              <a:rPr lang="en-US" dirty="0">
                <a:solidFill>
                  <a:schemeClr val="accent2"/>
                </a:solidFill>
              </a:rPr>
              <a:t>ambition, which o’erleaps </a:t>
            </a:r>
            <a:r>
              <a:rPr lang="en-US" dirty="0" smtClean="0">
                <a:solidFill>
                  <a:schemeClr val="accent2"/>
                </a:solidFill>
              </a:rPr>
              <a:t>itself And </a:t>
            </a:r>
            <a:r>
              <a:rPr lang="en-US" dirty="0">
                <a:solidFill>
                  <a:schemeClr val="accent2"/>
                </a:solidFill>
              </a:rPr>
              <a:t>falls on th’ other [side</a:t>
            </a:r>
            <a:r>
              <a:rPr lang="en-US" dirty="0" smtClean="0">
                <a:solidFill>
                  <a:schemeClr val="accent2"/>
                </a:solidFill>
              </a:rPr>
              <a:t>]. (</a:t>
            </a:r>
            <a:r>
              <a:rPr lang="en-US" dirty="0">
                <a:solidFill>
                  <a:schemeClr val="accent2"/>
                </a:solidFill>
              </a:rPr>
              <a:t>1.7.25–28</a:t>
            </a:r>
            <a:r>
              <a:rPr lang="en-US" dirty="0" smtClean="0">
                <a:solidFill>
                  <a:schemeClr val="accent2"/>
                </a:solidFill>
              </a:rPr>
              <a:t>)</a:t>
            </a:r>
          </a:p>
          <a:p>
            <a:r>
              <a:rPr lang="en-US" dirty="0">
                <a:solidFill>
                  <a:schemeClr val="accent2"/>
                </a:solidFill>
              </a:rPr>
              <a:t>I dare do all that may become a </a:t>
            </a:r>
            <a:r>
              <a:rPr lang="en-US" dirty="0" smtClean="0">
                <a:solidFill>
                  <a:schemeClr val="accent2"/>
                </a:solidFill>
              </a:rPr>
              <a:t>man, Who </a:t>
            </a:r>
            <a:r>
              <a:rPr lang="en-US" dirty="0">
                <a:solidFill>
                  <a:schemeClr val="accent2"/>
                </a:solidFill>
              </a:rPr>
              <a:t>dares do more is none</a:t>
            </a:r>
            <a:r>
              <a:rPr lang="en-US" dirty="0" smtClean="0">
                <a:solidFill>
                  <a:schemeClr val="accent2"/>
                </a:solidFill>
              </a:rPr>
              <a:t>.(</a:t>
            </a:r>
            <a:r>
              <a:rPr lang="en-US" dirty="0">
                <a:solidFill>
                  <a:schemeClr val="accent2"/>
                </a:solidFill>
              </a:rPr>
              <a:t>1.7.51–52</a:t>
            </a:r>
            <a:r>
              <a:rPr lang="en-US" dirty="0" smtClean="0">
                <a:solidFill>
                  <a:schemeClr val="accent2"/>
                </a:solidFill>
              </a:rPr>
              <a:t>)</a:t>
            </a:r>
          </a:p>
          <a:p>
            <a:r>
              <a:rPr lang="en-US" b="1" i="1" dirty="0" smtClean="0">
                <a:solidFill>
                  <a:schemeClr val="accent6"/>
                </a:solidFill>
              </a:rPr>
              <a:t>Copy these quotes in your notebook. Identify the speakers. Choose one to write an analytical paragraph about how it applies to the character who speaks it.  Due Next Class Period.</a:t>
            </a:r>
            <a:endParaRPr lang="en-US" b="1" i="1" dirty="0">
              <a:solidFill>
                <a:schemeClr val="accent6"/>
              </a:solidFill>
            </a:endParaRPr>
          </a:p>
        </p:txBody>
      </p:sp>
    </p:spTree>
    <p:extLst>
      <p:ext uri="{BB962C8B-B14F-4D97-AF65-F5344CB8AC3E}">
        <p14:creationId xmlns:p14="http://schemas.microsoft.com/office/powerpoint/2010/main" val="2104003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now, Macbeth, 1.1</a:t>
            </a:r>
            <a:endParaRPr lang="en-US" dirty="0"/>
          </a:p>
        </p:txBody>
      </p:sp>
      <p:pic>
        <p:nvPicPr>
          <p:cNvPr id="4" name="tY2rWPN4uoE"/>
          <p:cNvPicPr>
            <a:picLocks noGrp="1" noRot="1" noChangeAspect="1"/>
          </p:cNvPicPr>
          <p:nvPr>
            <p:ph idx="1"/>
            <a:videoFile r:link="rId1"/>
          </p:nvPr>
        </p:nvPicPr>
        <p:blipFill>
          <a:blip r:embed="rId3"/>
          <a:stretch>
            <a:fillRect/>
          </a:stretch>
        </p:blipFill>
        <p:spPr>
          <a:xfrm>
            <a:off x="2295331" y="2416629"/>
            <a:ext cx="7934130" cy="4040155"/>
          </a:xfrm>
          <a:prstGeom prst="rect">
            <a:avLst/>
          </a:prstGeom>
        </p:spPr>
      </p:pic>
    </p:spTree>
    <p:extLst>
      <p:ext uri="{BB962C8B-B14F-4D97-AF65-F5344CB8AC3E}">
        <p14:creationId xmlns:p14="http://schemas.microsoft.com/office/powerpoint/2010/main" val="26401650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Reading the play</a:t>
            </a:r>
            <a:endParaRPr lang="en-US" dirty="0">
              <a:solidFill>
                <a:schemeClr val="accent2"/>
              </a:solidFill>
            </a:endParaRPr>
          </a:p>
        </p:txBody>
      </p:sp>
      <p:sp>
        <p:nvSpPr>
          <p:cNvPr id="3" name="Content Placeholder 2"/>
          <p:cNvSpPr>
            <a:spLocks noGrp="1"/>
          </p:cNvSpPr>
          <p:nvPr>
            <p:ph idx="1"/>
          </p:nvPr>
        </p:nvSpPr>
        <p:spPr/>
        <p:txBody>
          <a:bodyPr>
            <a:normAutofit/>
          </a:bodyPr>
          <a:lstStyle/>
          <a:p>
            <a:r>
              <a:rPr lang="en-US" sz="4000" dirty="0" smtClean="0">
                <a:solidFill>
                  <a:schemeClr val="accent2"/>
                </a:solidFill>
              </a:rPr>
              <a:t>How much were you able to deduce simply from the words you were able to catch and the nonverbal cues such as gestures, facial expression, and tone of voice?</a:t>
            </a:r>
            <a:endParaRPr lang="en-US" sz="4000" dirty="0">
              <a:solidFill>
                <a:schemeClr val="accent2"/>
              </a:solidFill>
            </a:endParaRPr>
          </a:p>
        </p:txBody>
      </p:sp>
    </p:spTree>
    <p:extLst>
      <p:ext uri="{BB962C8B-B14F-4D97-AF65-F5344CB8AC3E}">
        <p14:creationId xmlns:p14="http://schemas.microsoft.com/office/powerpoint/2010/main" val="2701615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Tips for reading Macbeth</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solidFill>
                  <a:schemeClr val="accent2"/>
                </a:solidFill>
              </a:rPr>
              <a:t>Macbeth is a play about a murder, </a:t>
            </a:r>
            <a:r>
              <a:rPr lang="en-US" sz="2800" dirty="0" smtClean="0">
                <a:solidFill>
                  <a:schemeClr val="accent2"/>
                </a:solidFill>
              </a:rPr>
              <a:t>but there’s </a:t>
            </a:r>
            <a:r>
              <a:rPr lang="en-US" sz="2800" dirty="0">
                <a:solidFill>
                  <a:schemeClr val="accent2"/>
                </a:solidFill>
              </a:rPr>
              <a:t>no mystery about who did </a:t>
            </a:r>
            <a:r>
              <a:rPr lang="en-US" sz="2800" dirty="0" smtClean="0">
                <a:solidFill>
                  <a:schemeClr val="accent2"/>
                </a:solidFill>
              </a:rPr>
              <a:t>it. You’ll </a:t>
            </a:r>
            <a:r>
              <a:rPr lang="en-US" sz="2800" dirty="0">
                <a:solidFill>
                  <a:schemeClr val="accent2"/>
                </a:solidFill>
              </a:rPr>
              <a:t>find reading the play much </a:t>
            </a:r>
            <a:r>
              <a:rPr lang="en-US" sz="2800" dirty="0" smtClean="0">
                <a:solidFill>
                  <a:schemeClr val="accent2"/>
                </a:solidFill>
              </a:rPr>
              <a:t>easier if </a:t>
            </a:r>
            <a:r>
              <a:rPr lang="en-US" sz="2800" dirty="0">
                <a:solidFill>
                  <a:schemeClr val="accent2"/>
                </a:solidFill>
              </a:rPr>
              <a:t>you have a general idea of the plot. </a:t>
            </a:r>
            <a:endParaRPr lang="en-US" sz="2800" dirty="0" smtClean="0">
              <a:solidFill>
                <a:schemeClr val="accent2"/>
              </a:solidFill>
            </a:endParaRPr>
          </a:p>
          <a:p>
            <a:pPr marL="0" indent="0">
              <a:buNone/>
            </a:pPr>
            <a:r>
              <a:rPr lang="en-US" sz="2800" dirty="0">
                <a:solidFill>
                  <a:schemeClr val="accent2"/>
                </a:solidFill>
              </a:rPr>
              <a:t>Y</a:t>
            </a:r>
            <a:r>
              <a:rPr lang="en-US" sz="2800" dirty="0" smtClean="0">
                <a:solidFill>
                  <a:schemeClr val="accent2"/>
                </a:solidFill>
              </a:rPr>
              <a:t>our </a:t>
            </a:r>
            <a:r>
              <a:rPr lang="en-US" sz="2800" dirty="0">
                <a:solidFill>
                  <a:schemeClr val="accent2"/>
                </a:solidFill>
              </a:rPr>
              <a:t>copy of the play has a summary </a:t>
            </a:r>
            <a:r>
              <a:rPr lang="en-US" sz="2800" dirty="0" smtClean="0">
                <a:solidFill>
                  <a:schemeClr val="accent2"/>
                </a:solidFill>
              </a:rPr>
              <a:t>of the plot before each scene; </a:t>
            </a:r>
            <a:r>
              <a:rPr lang="en-US" sz="2800" dirty="0">
                <a:solidFill>
                  <a:schemeClr val="accent2"/>
                </a:solidFill>
              </a:rPr>
              <a:t>read it. </a:t>
            </a:r>
            <a:endParaRPr lang="en-US" sz="2800" dirty="0" smtClean="0">
              <a:solidFill>
                <a:schemeClr val="accent2"/>
              </a:solidFill>
            </a:endParaRPr>
          </a:p>
          <a:p>
            <a:pPr marL="0" indent="0">
              <a:buNone/>
            </a:pPr>
            <a:r>
              <a:rPr lang="en-US" sz="2800" dirty="0" smtClean="0">
                <a:solidFill>
                  <a:schemeClr val="accent2"/>
                </a:solidFill>
              </a:rPr>
              <a:t>Also</a:t>
            </a:r>
            <a:r>
              <a:rPr lang="en-US" sz="2800" dirty="0">
                <a:solidFill>
                  <a:schemeClr val="accent2"/>
                </a:solidFill>
              </a:rPr>
              <a:t>, look over the list </a:t>
            </a:r>
            <a:r>
              <a:rPr lang="en-US" sz="2800" dirty="0" smtClean="0">
                <a:solidFill>
                  <a:schemeClr val="accent2"/>
                </a:solidFill>
              </a:rPr>
              <a:t>of characters </a:t>
            </a:r>
            <a:r>
              <a:rPr lang="en-US" sz="2800" dirty="0">
                <a:solidFill>
                  <a:schemeClr val="accent2"/>
                </a:solidFill>
              </a:rPr>
              <a:t>at the beginning of the play.</a:t>
            </a:r>
          </a:p>
        </p:txBody>
      </p:sp>
    </p:spTree>
    <p:extLst>
      <p:ext uri="{BB962C8B-B14F-4D97-AF65-F5344CB8AC3E}">
        <p14:creationId xmlns:p14="http://schemas.microsoft.com/office/powerpoint/2010/main" val="1198011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Tip two: get the beat</a:t>
            </a:r>
            <a:endParaRPr lang="en-US" dirty="0">
              <a:solidFill>
                <a:schemeClr val="accent2"/>
              </a:solidFill>
            </a:endParaRPr>
          </a:p>
        </p:txBody>
      </p:sp>
      <p:sp>
        <p:nvSpPr>
          <p:cNvPr id="3" name="Content Placeholder 2"/>
          <p:cNvSpPr>
            <a:spLocks noGrp="1"/>
          </p:cNvSpPr>
          <p:nvPr>
            <p:ph idx="1"/>
          </p:nvPr>
        </p:nvSpPr>
        <p:spPr/>
        <p:txBody>
          <a:bodyPr/>
          <a:lstStyle/>
          <a:p>
            <a:r>
              <a:rPr lang="en-US" dirty="0">
                <a:solidFill>
                  <a:schemeClr val="accent2"/>
                </a:solidFill>
              </a:rPr>
              <a:t>Shakespeare </a:t>
            </a:r>
            <a:r>
              <a:rPr lang="en-US" dirty="0" smtClean="0">
                <a:solidFill>
                  <a:schemeClr val="accent2"/>
                </a:solidFill>
              </a:rPr>
              <a:t>typically used </a:t>
            </a:r>
            <a:r>
              <a:rPr lang="en-US" dirty="0">
                <a:solidFill>
                  <a:schemeClr val="accent2"/>
                </a:solidFill>
              </a:rPr>
              <a:t>a rhythmic pattern called </a:t>
            </a:r>
            <a:r>
              <a:rPr lang="en-US" b="1" i="1" u="sng" dirty="0" smtClean="0">
                <a:solidFill>
                  <a:schemeClr val="accent2"/>
                </a:solidFill>
              </a:rPr>
              <a:t>iambic pentameter</a:t>
            </a:r>
            <a:r>
              <a:rPr lang="en-US" dirty="0">
                <a:solidFill>
                  <a:schemeClr val="accent2"/>
                </a:solidFill>
              </a:rPr>
              <a:t>. Iambic means that the </a:t>
            </a:r>
            <a:r>
              <a:rPr lang="en-US" b="1" i="1" u="sng" dirty="0" smtClean="0">
                <a:solidFill>
                  <a:schemeClr val="accent2"/>
                </a:solidFill>
              </a:rPr>
              <a:t>first syllable </a:t>
            </a:r>
            <a:r>
              <a:rPr lang="en-US" b="1" i="1" u="sng" dirty="0">
                <a:solidFill>
                  <a:schemeClr val="accent2"/>
                </a:solidFill>
              </a:rPr>
              <a:t>is unstressed and the second </a:t>
            </a:r>
            <a:r>
              <a:rPr lang="en-US" b="1" i="1" u="sng" dirty="0" smtClean="0">
                <a:solidFill>
                  <a:schemeClr val="accent2"/>
                </a:solidFill>
              </a:rPr>
              <a:t>is stressed</a:t>
            </a:r>
            <a:r>
              <a:rPr lang="en-US" dirty="0">
                <a:solidFill>
                  <a:schemeClr val="accent2"/>
                </a:solidFill>
              </a:rPr>
              <a:t>. </a:t>
            </a:r>
            <a:r>
              <a:rPr lang="en-US" b="1" i="1" u="sng" dirty="0">
                <a:solidFill>
                  <a:schemeClr val="accent2"/>
                </a:solidFill>
              </a:rPr>
              <a:t>Pentameter</a:t>
            </a:r>
            <a:r>
              <a:rPr lang="en-US" dirty="0">
                <a:solidFill>
                  <a:schemeClr val="accent2"/>
                </a:solidFill>
              </a:rPr>
              <a:t> refers to </a:t>
            </a:r>
            <a:r>
              <a:rPr lang="en-US" b="1" i="1" u="sng" dirty="0">
                <a:solidFill>
                  <a:schemeClr val="accent2"/>
                </a:solidFill>
              </a:rPr>
              <a:t>a series </a:t>
            </a:r>
            <a:r>
              <a:rPr lang="en-US" b="1" i="1" u="sng" dirty="0" smtClean="0">
                <a:solidFill>
                  <a:schemeClr val="accent2"/>
                </a:solidFill>
              </a:rPr>
              <a:t>of five</a:t>
            </a:r>
            <a:r>
              <a:rPr lang="en-US" dirty="0">
                <a:solidFill>
                  <a:schemeClr val="accent2"/>
                </a:solidFill>
              </a:rPr>
              <a:t>. You can feel the beat by </a:t>
            </a:r>
            <a:r>
              <a:rPr lang="en-US" dirty="0" smtClean="0">
                <a:solidFill>
                  <a:schemeClr val="accent2"/>
                </a:solidFill>
              </a:rPr>
              <a:t>clapping your </a:t>
            </a:r>
            <a:r>
              <a:rPr lang="en-US" dirty="0">
                <a:solidFill>
                  <a:schemeClr val="accent2"/>
                </a:solidFill>
              </a:rPr>
              <a:t>hands according to the accents </a:t>
            </a:r>
            <a:r>
              <a:rPr lang="en-US" dirty="0" smtClean="0">
                <a:solidFill>
                  <a:schemeClr val="accent2"/>
                </a:solidFill>
              </a:rPr>
              <a:t>of the </a:t>
            </a:r>
            <a:r>
              <a:rPr lang="en-US" dirty="0">
                <a:solidFill>
                  <a:schemeClr val="accent2"/>
                </a:solidFill>
              </a:rPr>
              <a:t>syllables </a:t>
            </a:r>
            <a:r>
              <a:rPr lang="en-US" dirty="0" smtClean="0">
                <a:solidFill>
                  <a:schemeClr val="accent2"/>
                </a:solidFill>
              </a:rPr>
              <a:t>In </a:t>
            </a:r>
            <a:r>
              <a:rPr lang="en-US" dirty="0">
                <a:solidFill>
                  <a:schemeClr val="accent2"/>
                </a:solidFill>
              </a:rPr>
              <a:t>the line below</a:t>
            </a:r>
            <a:r>
              <a:rPr lang="en-US" dirty="0" smtClean="0">
                <a:solidFill>
                  <a:schemeClr val="accent2"/>
                </a:solidFill>
              </a:rPr>
              <a:t>.</a:t>
            </a:r>
          </a:p>
          <a:p>
            <a:endParaRPr lang="en-US" dirty="0">
              <a:solidFill>
                <a:schemeClr val="accent2"/>
              </a:solidFill>
            </a:endParaRPr>
          </a:p>
          <a:p>
            <a:r>
              <a:rPr lang="en-US" dirty="0">
                <a:solidFill>
                  <a:schemeClr val="accent2"/>
                </a:solidFill>
              </a:rPr>
              <a:t>O, </a:t>
            </a:r>
            <a:r>
              <a:rPr lang="en-US" b="1" i="1" u="sng" dirty="0">
                <a:solidFill>
                  <a:schemeClr val="accent2"/>
                </a:solidFill>
              </a:rPr>
              <a:t>full</a:t>
            </a:r>
            <a:r>
              <a:rPr lang="en-US" dirty="0">
                <a:solidFill>
                  <a:schemeClr val="accent2"/>
                </a:solidFill>
              </a:rPr>
              <a:t> of </a:t>
            </a:r>
            <a:r>
              <a:rPr lang="en-US" b="1" i="1" u="sng" dirty="0">
                <a:solidFill>
                  <a:schemeClr val="accent2"/>
                </a:solidFill>
              </a:rPr>
              <a:t>scor</a:t>
            </a:r>
            <a:r>
              <a:rPr lang="en-US" dirty="0">
                <a:solidFill>
                  <a:schemeClr val="accent2"/>
                </a:solidFill>
              </a:rPr>
              <a:t>pions </a:t>
            </a:r>
            <a:r>
              <a:rPr lang="en-US" b="1" i="1" u="sng" dirty="0">
                <a:solidFill>
                  <a:schemeClr val="accent2"/>
                </a:solidFill>
              </a:rPr>
              <a:t>is</a:t>
            </a:r>
            <a:r>
              <a:rPr lang="en-US" dirty="0">
                <a:solidFill>
                  <a:schemeClr val="accent2"/>
                </a:solidFill>
              </a:rPr>
              <a:t> my </a:t>
            </a:r>
            <a:r>
              <a:rPr lang="en-US" b="1" i="1" u="sng" dirty="0">
                <a:solidFill>
                  <a:schemeClr val="accent2"/>
                </a:solidFill>
              </a:rPr>
              <a:t>mind</a:t>
            </a:r>
            <a:r>
              <a:rPr lang="en-US" dirty="0">
                <a:solidFill>
                  <a:schemeClr val="accent2"/>
                </a:solidFill>
              </a:rPr>
              <a:t>, dear </a:t>
            </a:r>
            <a:r>
              <a:rPr lang="en-US" b="1" i="1" u="sng" dirty="0">
                <a:solidFill>
                  <a:schemeClr val="accent2"/>
                </a:solidFill>
              </a:rPr>
              <a:t>wife</a:t>
            </a:r>
            <a:r>
              <a:rPr lang="en-US" dirty="0">
                <a:solidFill>
                  <a:schemeClr val="accent2"/>
                </a:solidFill>
              </a:rPr>
              <a:t>! (3.2.41)</a:t>
            </a:r>
          </a:p>
        </p:txBody>
      </p:sp>
    </p:spTree>
    <p:extLst>
      <p:ext uri="{BB962C8B-B14F-4D97-AF65-F5344CB8AC3E}">
        <p14:creationId xmlns:p14="http://schemas.microsoft.com/office/powerpoint/2010/main" val="3977026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Tip three: move it!</a:t>
            </a:r>
            <a:endParaRPr lang="en-US" dirty="0">
              <a:solidFill>
                <a:schemeClr val="accent2"/>
              </a:solidFill>
            </a:endParaRPr>
          </a:p>
        </p:txBody>
      </p:sp>
      <p:sp>
        <p:nvSpPr>
          <p:cNvPr id="3" name="Content Placeholder 2"/>
          <p:cNvSpPr>
            <a:spLocks noGrp="1"/>
          </p:cNvSpPr>
          <p:nvPr>
            <p:ph idx="1"/>
          </p:nvPr>
        </p:nvSpPr>
        <p:spPr/>
        <p:txBody>
          <a:bodyPr/>
          <a:lstStyle/>
          <a:p>
            <a:r>
              <a:rPr lang="en-US" dirty="0">
                <a:solidFill>
                  <a:schemeClr val="accent2"/>
                </a:solidFill>
              </a:rPr>
              <a:t>Shakespeare often changed the order </a:t>
            </a:r>
            <a:r>
              <a:rPr lang="en-US" dirty="0" smtClean="0">
                <a:solidFill>
                  <a:schemeClr val="accent2"/>
                </a:solidFill>
              </a:rPr>
              <a:t>of the </a:t>
            </a:r>
            <a:r>
              <a:rPr lang="en-US" dirty="0">
                <a:solidFill>
                  <a:schemeClr val="accent2"/>
                </a:solidFill>
              </a:rPr>
              <a:t>words to fit his rhythm or </a:t>
            </a:r>
            <a:r>
              <a:rPr lang="en-US" dirty="0" smtClean="0">
                <a:solidFill>
                  <a:schemeClr val="accent2"/>
                </a:solidFill>
              </a:rPr>
              <a:t>rhyme pattern</a:t>
            </a:r>
            <a:r>
              <a:rPr lang="en-US" dirty="0">
                <a:solidFill>
                  <a:schemeClr val="accent2"/>
                </a:solidFill>
              </a:rPr>
              <a:t>. If a passage isn’t clear, </a:t>
            </a:r>
            <a:r>
              <a:rPr lang="en-US" dirty="0" smtClean="0">
                <a:solidFill>
                  <a:schemeClr val="accent2"/>
                </a:solidFill>
              </a:rPr>
              <a:t>try changing </a:t>
            </a:r>
            <a:r>
              <a:rPr lang="en-US" dirty="0">
                <a:solidFill>
                  <a:schemeClr val="accent2"/>
                </a:solidFill>
              </a:rPr>
              <a:t>some of the words around</a:t>
            </a:r>
            <a:r>
              <a:rPr lang="en-US" dirty="0" smtClean="0">
                <a:solidFill>
                  <a:schemeClr val="accent2"/>
                </a:solidFill>
              </a:rPr>
              <a:t>.</a:t>
            </a:r>
          </a:p>
          <a:p>
            <a:endParaRPr lang="en-US" dirty="0">
              <a:solidFill>
                <a:schemeClr val="accent2"/>
              </a:solidFill>
            </a:endParaRPr>
          </a:p>
          <a:p>
            <a:r>
              <a:rPr lang="en-US" dirty="0">
                <a:solidFill>
                  <a:schemeClr val="accent2"/>
                </a:solidFill>
              </a:rPr>
              <a:t>I’ll fight till from my bones my flesh be hacked. (5.3.38)</a:t>
            </a:r>
          </a:p>
          <a:p>
            <a:r>
              <a:rPr lang="en-US" dirty="0">
                <a:solidFill>
                  <a:schemeClr val="accent6"/>
                </a:solidFill>
              </a:rPr>
              <a:t>(I’ll fight until the flesh is hacked from my bones.)</a:t>
            </a:r>
          </a:p>
          <a:p>
            <a:r>
              <a:rPr lang="en-US" dirty="0">
                <a:solidFill>
                  <a:schemeClr val="accent2"/>
                </a:solidFill>
              </a:rPr>
              <a:t>But swords I smile at, weapons laugh to </a:t>
            </a:r>
            <a:r>
              <a:rPr lang="en-US" dirty="0" smtClean="0">
                <a:solidFill>
                  <a:schemeClr val="accent2"/>
                </a:solidFill>
              </a:rPr>
              <a:t>scorn, Brandished </a:t>
            </a:r>
            <a:r>
              <a:rPr lang="en-US" dirty="0">
                <a:solidFill>
                  <a:schemeClr val="accent2"/>
                </a:solidFill>
              </a:rPr>
              <a:t>by man that’s of a woman born. (5.7.17–18)</a:t>
            </a:r>
          </a:p>
          <a:p>
            <a:r>
              <a:rPr lang="en-US" dirty="0">
                <a:solidFill>
                  <a:schemeClr val="accent6"/>
                </a:solidFill>
              </a:rPr>
              <a:t>(I smile at swords, laugh scornfully at </a:t>
            </a:r>
            <a:r>
              <a:rPr lang="en-US" dirty="0" smtClean="0">
                <a:solidFill>
                  <a:schemeClr val="accent6"/>
                </a:solidFill>
              </a:rPr>
              <a:t>weapons wielded </a:t>
            </a:r>
            <a:r>
              <a:rPr lang="en-US" dirty="0">
                <a:solidFill>
                  <a:schemeClr val="accent6"/>
                </a:solidFill>
              </a:rPr>
              <a:t>by a man that is born of a woman.)</a:t>
            </a:r>
          </a:p>
        </p:txBody>
      </p:sp>
    </p:spTree>
    <p:extLst>
      <p:ext uri="{BB962C8B-B14F-4D97-AF65-F5344CB8AC3E}">
        <p14:creationId xmlns:p14="http://schemas.microsoft.com/office/powerpoint/2010/main" val="3180503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And about those apostrophes</a:t>
            </a:r>
            <a:endParaRPr lang="en-US" dirty="0">
              <a:solidFill>
                <a:schemeClr val="accent2"/>
              </a:solidFill>
            </a:endParaRPr>
          </a:p>
        </p:txBody>
      </p:sp>
      <p:sp>
        <p:nvSpPr>
          <p:cNvPr id="3" name="Content Placeholder 2"/>
          <p:cNvSpPr>
            <a:spLocks noGrp="1"/>
          </p:cNvSpPr>
          <p:nvPr>
            <p:ph idx="1"/>
          </p:nvPr>
        </p:nvSpPr>
        <p:spPr/>
        <p:txBody>
          <a:bodyPr/>
          <a:lstStyle/>
          <a:p>
            <a:r>
              <a:rPr lang="en-US" dirty="0">
                <a:solidFill>
                  <a:schemeClr val="accent2"/>
                </a:solidFill>
              </a:rPr>
              <a:t>In addition, Shakespeare often </a:t>
            </a:r>
            <a:r>
              <a:rPr lang="en-US" dirty="0" smtClean="0">
                <a:solidFill>
                  <a:schemeClr val="accent2"/>
                </a:solidFill>
              </a:rPr>
              <a:t>used apostrophes </a:t>
            </a:r>
            <a:r>
              <a:rPr lang="en-US" dirty="0">
                <a:solidFill>
                  <a:schemeClr val="accent2"/>
                </a:solidFill>
              </a:rPr>
              <a:t>to represent omitted </a:t>
            </a:r>
            <a:r>
              <a:rPr lang="en-US" dirty="0" smtClean="0">
                <a:solidFill>
                  <a:schemeClr val="accent2"/>
                </a:solidFill>
              </a:rPr>
              <a:t>letters. Adding </a:t>
            </a:r>
            <a:r>
              <a:rPr lang="en-US" dirty="0">
                <a:solidFill>
                  <a:schemeClr val="accent2"/>
                </a:solidFill>
              </a:rPr>
              <a:t>a letter or two will often help </a:t>
            </a:r>
            <a:r>
              <a:rPr lang="en-US" dirty="0" smtClean="0">
                <a:solidFill>
                  <a:schemeClr val="accent2"/>
                </a:solidFill>
              </a:rPr>
              <a:t>you infer </a:t>
            </a:r>
            <a:r>
              <a:rPr lang="en-US" dirty="0">
                <a:solidFill>
                  <a:schemeClr val="accent2"/>
                </a:solidFill>
              </a:rPr>
              <a:t>his meaning</a:t>
            </a:r>
            <a:r>
              <a:rPr lang="en-US" dirty="0" smtClean="0">
                <a:solidFill>
                  <a:schemeClr val="accent2"/>
                </a:solidFill>
              </a:rPr>
              <a:t>.</a:t>
            </a:r>
          </a:p>
          <a:p>
            <a:r>
              <a:rPr lang="en-US" dirty="0">
                <a:solidFill>
                  <a:schemeClr val="accent2"/>
                </a:solidFill>
              </a:rPr>
              <a:t>I ’gin to be aweary of the </a:t>
            </a:r>
            <a:r>
              <a:rPr lang="en-US" dirty="0" smtClean="0">
                <a:solidFill>
                  <a:schemeClr val="accent2"/>
                </a:solidFill>
              </a:rPr>
              <a:t>sun And </a:t>
            </a:r>
            <a:r>
              <a:rPr lang="en-US" dirty="0">
                <a:solidFill>
                  <a:schemeClr val="accent2"/>
                </a:solidFill>
              </a:rPr>
              <a:t>wish th’ estate o’ th’ world were now undone. (5.5.55–57)</a:t>
            </a:r>
          </a:p>
          <a:p>
            <a:r>
              <a:rPr lang="en-US" dirty="0">
                <a:solidFill>
                  <a:schemeClr val="accent6"/>
                </a:solidFill>
              </a:rPr>
              <a:t>(The missing letters for ’gin are be, the missing letter for o’ is f, and the missing letter for th’ is e.)</a:t>
            </a:r>
          </a:p>
        </p:txBody>
      </p:sp>
    </p:spTree>
    <p:extLst>
      <p:ext uri="{BB962C8B-B14F-4D97-AF65-F5344CB8AC3E}">
        <p14:creationId xmlns:p14="http://schemas.microsoft.com/office/powerpoint/2010/main" val="538684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Macbeth: the critics’ comments</a:t>
            </a:r>
            <a:endParaRPr lang="en-US" dirty="0"/>
          </a:p>
        </p:txBody>
      </p:sp>
      <p:sp>
        <p:nvSpPr>
          <p:cNvPr id="3" name="Content Placeholder 2"/>
          <p:cNvSpPr>
            <a:spLocks noGrp="1"/>
          </p:cNvSpPr>
          <p:nvPr>
            <p:ph idx="1"/>
          </p:nvPr>
        </p:nvSpPr>
        <p:spPr/>
        <p:txBody>
          <a:bodyPr/>
          <a:lstStyle/>
          <a:p>
            <a:r>
              <a:rPr lang="en-US" dirty="0" smtClean="0"/>
              <a:t>5 minute quickwrite: define what makes a literary work a “classic” , in your way of thinking.</a:t>
            </a:r>
            <a:endParaRPr lang="en-US" dirty="0"/>
          </a:p>
        </p:txBody>
      </p:sp>
    </p:spTree>
    <p:extLst>
      <p:ext uri="{BB962C8B-B14F-4D97-AF65-F5344CB8AC3E}">
        <p14:creationId xmlns:p14="http://schemas.microsoft.com/office/powerpoint/2010/main" val="3299168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Tip four: say it</a:t>
            </a:r>
            <a:endParaRPr lang="en-US" dirty="0">
              <a:solidFill>
                <a:schemeClr val="accent2"/>
              </a:solidFill>
            </a:endParaRPr>
          </a:p>
        </p:txBody>
      </p:sp>
      <p:sp>
        <p:nvSpPr>
          <p:cNvPr id="3" name="Content Placeholder 2"/>
          <p:cNvSpPr>
            <a:spLocks noGrp="1"/>
          </p:cNvSpPr>
          <p:nvPr>
            <p:ph idx="1"/>
          </p:nvPr>
        </p:nvSpPr>
        <p:spPr/>
        <p:txBody>
          <a:bodyPr/>
          <a:lstStyle/>
          <a:p>
            <a:r>
              <a:rPr lang="en-US" dirty="0">
                <a:solidFill>
                  <a:schemeClr val="accent2"/>
                </a:solidFill>
              </a:rPr>
              <a:t>Plays are written to be acted, not </a:t>
            </a:r>
            <a:r>
              <a:rPr lang="en-US" dirty="0" smtClean="0">
                <a:solidFill>
                  <a:schemeClr val="accent2"/>
                </a:solidFill>
              </a:rPr>
              <a:t>read. Reading </a:t>
            </a:r>
            <a:r>
              <a:rPr lang="en-US" dirty="0">
                <a:solidFill>
                  <a:schemeClr val="accent2"/>
                </a:solidFill>
              </a:rPr>
              <a:t>out loud—whether it’s with </a:t>
            </a:r>
            <a:r>
              <a:rPr lang="en-US" dirty="0" smtClean="0">
                <a:solidFill>
                  <a:schemeClr val="accent2"/>
                </a:solidFill>
              </a:rPr>
              <a:t>a group </a:t>
            </a:r>
            <a:r>
              <a:rPr lang="en-US" dirty="0">
                <a:solidFill>
                  <a:schemeClr val="accent2"/>
                </a:solidFill>
              </a:rPr>
              <a:t>or alone—helps you “hear” </a:t>
            </a:r>
            <a:r>
              <a:rPr lang="en-US" dirty="0" smtClean="0">
                <a:solidFill>
                  <a:schemeClr val="accent2"/>
                </a:solidFill>
              </a:rPr>
              <a:t>the meaning</a:t>
            </a:r>
            <a:r>
              <a:rPr lang="en-US" dirty="0">
                <a:solidFill>
                  <a:schemeClr val="accent2"/>
                </a:solidFill>
              </a:rPr>
              <a:t>. You might say a line </a:t>
            </a:r>
            <a:r>
              <a:rPr lang="en-US" dirty="0" smtClean="0">
                <a:solidFill>
                  <a:schemeClr val="accent2"/>
                </a:solidFill>
              </a:rPr>
              <a:t>several ways </a:t>
            </a:r>
            <a:r>
              <a:rPr lang="en-US" dirty="0">
                <a:solidFill>
                  <a:schemeClr val="accent2"/>
                </a:solidFill>
              </a:rPr>
              <a:t>until you find the voice a </a:t>
            </a:r>
            <a:r>
              <a:rPr lang="en-US" dirty="0" smtClean="0">
                <a:solidFill>
                  <a:schemeClr val="accent2"/>
                </a:solidFill>
              </a:rPr>
              <a:t>character would </a:t>
            </a:r>
            <a:r>
              <a:rPr lang="en-US" dirty="0">
                <a:solidFill>
                  <a:schemeClr val="accent2"/>
                </a:solidFill>
              </a:rPr>
              <a:t>use. For example, would </a:t>
            </a:r>
            <a:r>
              <a:rPr lang="en-US" dirty="0" smtClean="0">
                <a:solidFill>
                  <a:schemeClr val="accent2"/>
                </a:solidFill>
              </a:rPr>
              <a:t>Macbeth say </a:t>
            </a:r>
            <a:r>
              <a:rPr lang="en-US" dirty="0">
                <a:solidFill>
                  <a:schemeClr val="accent2"/>
                </a:solidFill>
              </a:rPr>
              <a:t>this line with </a:t>
            </a:r>
            <a:r>
              <a:rPr lang="en-US" b="1" i="1" u="sng" dirty="0">
                <a:solidFill>
                  <a:schemeClr val="accent2"/>
                </a:solidFill>
              </a:rPr>
              <a:t>genuine sorrow </a:t>
            </a:r>
            <a:r>
              <a:rPr lang="en-US" b="1" i="1" u="sng" dirty="0" smtClean="0">
                <a:solidFill>
                  <a:schemeClr val="accent2"/>
                </a:solidFill>
              </a:rPr>
              <a:t>or pretended </a:t>
            </a:r>
            <a:r>
              <a:rPr lang="en-US" b="1" i="1" u="sng" dirty="0">
                <a:solidFill>
                  <a:schemeClr val="accent2"/>
                </a:solidFill>
              </a:rPr>
              <a:t>grief</a:t>
            </a:r>
            <a:r>
              <a:rPr lang="en-US" b="1" i="1" u="sng" dirty="0" smtClean="0">
                <a:solidFill>
                  <a:schemeClr val="accent2"/>
                </a:solidFill>
              </a:rPr>
              <a:t>?</a:t>
            </a:r>
          </a:p>
          <a:p>
            <a:r>
              <a:rPr lang="en-US" dirty="0">
                <a:solidFill>
                  <a:schemeClr val="accent2"/>
                </a:solidFill>
              </a:rPr>
              <a:t>O, </a:t>
            </a:r>
            <a:r>
              <a:rPr lang="en-US" b="1" i="1" u="sng" dirty="0">
                <a:solidFill>
                  <a:schemeClr val="accent2"/>
                </a:solidFill>
              </a:rPr>
              <a:t>yet</a:t>
            </a:r>
            <a:r>
              <a:rPr lang="en-US" dirty="0">
                <a:solidFill>
                  <a:schemeClr val="accent2"/>
                </a:solidFill>
              </a:rPr>
              <a:t> I </a:t>
            </a:r>
            <a:r>
              <a:rPr lang="en-US" b="1" i="1" u="sng" dirty="0">
                <a:solidFill>
                  <a:schemeClr val="accent2"/>
                </a:solidFill>
              </a:rPr>
              <a:t>do</a:t>
            </a:r>
            <a:r>
              <a:rPr lang="en-US" dirty="0">
                <a:solidFill>
                  <a:schemeClr val="accent2"/>
                </a:solidFill>
              </a:rPr>
              <a:t> re</a:t>
            </a:r>
            <a:r>
              <a:rPr lang="en-US" b="1" i="1" u="sng" dirty="0">
                <a:solidFill>
                  <a:schemeClr val="accent2"/>
                </a:solidFill>
              </a:rPr>
              <a:t>pent</a:t>
            </a:r>
            <a:r>
              <a:rPr lang="en-US" dirty="0">
                <a:solidFill>
                  <a:schemeClr val="accent2"/>
                </a:solidFill>
              </a:rPr>
              <a:t> me </a:t>
            </a:r>
            <a:r>
              <a:rPr lang="en-US" b="1" i="1" u="sng" dirty="0">
                <a:solidFill>
                  <a:schemeClr val="accent2"/>
                </a:solidFill>
              </a:rPr>
              <a:t>of</a:t>
            </a:r>
            <a:r>
              <a:rPr lang="en-US" dirty="0">
                <a:solidFill>
                  <a:schemeClr val="accent2"/>
                </a:solidFill>
              </a:rPr>
              <a:t> my </a:t>
            </a:r>
            <a:r>
              <a:rPr lang="en-US" b="1" i="1" u="sng" dirty="0">
                <a:solidFill>
                  <a:schemeClr val="accent2"/>
                </a:solidFill>
              </a:rPr>
              <a:t>fu</a:t>
            </a:r>
            <a:r>
              <a:rPr lang="en-US" dirty="0">
                <a:solidFill>
                  <a:schemeClr val="accent2"/>
                </a:solidFill>
              </a:rPr>
              <a:t>ry,/That </a:t>
            </a:r>
            <a:r>
              <a:rPr lang="en-US" b="1" i="1" u="sng" dirty="0">
                <a:solidFill>
                  <a:schemeClr val="accent2"/>
                </a:solidFill>
              </a:rPr>
              <a:t>I</a:t>
            </a:r>
            <a:r>
              <a:rPr lang="en-US" dirty="0">
                <a:solidFill>
                  <a:schemeClr val="accent2"/>
                </a:solidFill>
              </a:rPr>
              <a:t> did </a:t>
            </a:r>
            <a:r>
              <a:rPr lang="en-US" b="1" i="1" u="sng" dirty="0">
                <a:solidFill>
                  <a:schemeClr val="accent2"/>
                </a:solidFill>
              </a:rPr>
              <a:t>kill</a:t>
            </a:r>
            <a:r>
              <a:rPr lang="en-US" dirty="0">
                <a:solidFill>
                  <a:schemeClr val="accent2"/>
                </a:solidFill>
              </a:rPr>
              <a:t> them. (2.3.124–125)</a:t>
            </a:r>
          </a:p>
        </p:txBody>
      </p:sp>
    </p:spTree>
    <p:extLst>
      <p:ext uri="{BB962C8B-B14F-4D97-AF65-F5344CB8AC3E}">
        <p14:creationId xmlns:p14="http://schemas.microsoft.com/office/powerpoint/2010/main" val="1594808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2"/>
                </a:solidFill>
              </a:rPr>
              <a:t>Tipfive</a:t>
            </a:r>
            <a:r>
              <a:rPr lang="en-US" dirty="0" smtClean="0">
                <a:solidFill>
                  <a:schemeClr val="accent2"/>
                </a:solidFill>
              </a:rPr>
              <a:t>: note it</a:t>
            </a:r>
            <a:endParaRPr lang="en-US" dirty="0">
              <a:solidFill>
                <a:schemeClr val="accent2"/>
              </a:solidFill>
            </a:endParaRPr>
          </a:p>
        </p:txBody>
      </p:sp>
      <p:sp>
        <p:nvSpPr>
          <p:cNvPr id="3" name="Content Placeholder 2"/>
          <p:cNvSpPr>
            <a:spLocks noGrp="1"/>
          </p:cNvSpPr>
          <p:nvPr>
            <p:ph idx="1"/>
          </p:nvPr>
        </p:nvSpPr>
        <p:spPr/>
        <p:txBody>
          <a:bodyPr>
            <a:normAutofit/>
          </a:bodyPr>
          <a:lstStyle/>
          <a:p>
            <a:r>
              <a:rPr lang="en-US" sz="2800" dirty="0">
                <a:solidFill>
                  <a:schemeClr val="accent2"/>
                </a:solidFill>
              </a:rPr>
              <a:t>Shakespeare wouldn’t have known </a:t>
            </a:r>
            <a:r>
              <a:rPr lang="en-US" sz="2800" dirty="0" smtClean="0">
                <a:solidFill>
                  <a:schemeClr val="accent2"/>
                </a:solidFill>
              </a:rPr>
              <a:t>words like </a:t>
            </a:r>
            <a:r>
              <a:rPr lang="en-US" sz="2800" dirty="0">
                <a:solidFill>
                  <a:schemeClr val="accent2"/>
                </a:solidFill>
              </a:rPr>
              <a:t>space shuttle. And he probably </a:t>
            </a:r>
            <a:r>
              <a:rPr lang="en-US" sz="2800" dirty="0" smtClean="0">
                <a:solidFill>
                  <a:schemeClr val="accent2"/>
                </a:solidFill>
              </a:rPr>
              <a:t>would expect </a:t>
            </a:r>
            <a:r>
              <a:rPr lang="en-US" sz="2800" b="1" i="1" u="sng" dirty="0">
                <a:solidFill>
                  <a:schemeClr val="accent2"/>
                </a:solidFill>
              </a:rPr>
              <a:t>a computer to be a person </a:t>
            </a:r>
            <a:r>
              <a:rPr lang="en-US" sz="2800" b="1" i="1" u="sng" dirty="0" smtClean="0">
                <a:solidFill>
                  <a:schemeClr val="accent2"/>
                </a:solidFill>
              </a:rPr>
              <a:t>who does </a:t>
            </a:r>
            <a:r>
              <a:rPr lang="en-US" sz="2800" b="1" i="1" u="sng" dirty="0">
                <a:solidFill>
                  <a:schemeClr val="accent2"/>
                </a:solidFill>
              </a:rPr>
              <a:t>math</a:t>
            </a:r>
            <a:r>
              <a:rPr lang="en-US" sz="2800" dirty="0">
                <a:solidFill>
                  <a:schemeClr val="accent2"/>
                </a:solidFill>
              </a:rPr>
              <a:t>. We, on the other hand, </a:t>
            </a:r>
            <a:r>
              <a:rPr lang="en-US" sz="2800" b="1" i="1" u="sng" dirty="0" smtClean="0">
                <a:solidFill>
                  <a:schemeClr val="accent2"/>
                </a:solidFill>
              </a:rPr>
              <a:t>expect straight </a:t>
            </a:r>
            <a:r>
              <a:rPr lang="en-US" sz="2800" b="1" i="1" u="sng" dirty="0">
                <a:solidFill>
                  <a:schemeClr val="accent2"/>
                </a:solidFill>
              </a:rPr>
              <a:t>to mean “not crooked” </a:t>
            </a:r>
            <a:r>
              <a:rPr lang="en-US" sz="2800" b="1" i="1" u="sng" dirty="0" smtClean="0">
                <a:solidFill>
                  <a:schemeClr val="accent2"/>
                </a:solidFill>
              </a:rPr>
              <a:t>rather than </a:t>
            </a:r>
            <a:r>
              <a:rPr lang="en-US" sz="2800" b="1" i="1" u="sng" dirty="0">
                <a:solidFill>
                  <a:schemeClr val="accent2"/>
                </a:solidFill>
              </a:rPr>
              <a:t>“immediately.” </a:t>
            </a:r>
            <a:r>
              <a:rPr lang="en-US" sz="2800" dirty="0">
                <a:solidFill>
                  <a:schemeClr val="accent2"/>
                </a:solidFill>
              </a:rPr>
              <a:t>If you know </a:t>
            </a:r>
            <a:r>
              <a:rPr lang="en-US" sz="2800" dirty="0" smtClean="0">
                <a:solidFill>
                  <a:schemeClr val="accent2"/>
                </a:solidFill>
              </a:rPr>
              <a:t>the words</a:t>
            </a:r>
            <a:r>
              <a:rPr lang="en-US" sz="2800" dirty="0">
                <a:solidFill>
                  <a:schemeClr val="accent2"/>
                </a:solidFill>
              </a:rPr>
              <a:t>, but a line still seems </a:t>
            </a:r>
            <a:r>
              <a:rPr lang="en-US" sz="2800" dirty="0" smtClean="0">
                <a:solidFill>
                  <a:schemeClr val="accent2"/>
                </a:solidFill>
              </a:rPr>
              <a:t>confusing, </a:t>
            </a:r>
            <a:r>
              <a:rPr lang="en-US" sz="2800" b="1" i="1" u="sng" dirty="0" smtClean="0">
                <a:solidFill>
                  <a:schemeClr val="accent2"/>
                </a:solidFill>
              </a:rPr>
              <a:t>check </a:t>
            </a:r>
            <a:r>
              <a:rPr lang="en-US" sz="2800" b="1" i="1" u="sng" dirty="0">
                <a:solidFill>
                  <a:schemeClr val="accent2"/>
                </a:solidFill>
              </a:rPr>
              <a:t>the footnotes or the glossary</a:t>
            </a:r>
            <a:r>
              <a:rPr lang="en-US" sz="2800" dirty="0">
                <a:solidFill>
                  <a:schemeClr val="accent2"/>
                </a:solidFill>
              </a:rPr>
              <a:t>. </a:t>
            </a:r>
            <a:r>
              <a:rPr lang="en-US" sz="2800" dirty="0" smtClean="0">
                <a:solidFill>
                  <a:schemeClr val="accent2"/>
                </a:solidFill>
              </a:rPr>
              <a:t>You may </a:t>
            </a:r>
            <a:r>
              <a:rPr lang="en-US" sz="2800" dirty="0">
                <a:solidFill>
                  <a:schemeClr val="accent2"/>
                </a:solidFill>
              </a:rPr>
              <a:t>find that you’re reading not nice </a:t>
            </a:r>
            <a:r>
              <a:rPr lang="en-US" sz="2800" dirty="0" smtClean="0">
                <a:solidFill>
                  <a:schemeClr val="accent2"/>
                </a:solidFill>
              </a:rPr>
              <a:t>as “rude</a:t>
            </a:r>
            <a:r>
              <a:rPr lang="en-US" sz="2800" dirty="0">
                <a:solidFill>
                  <a:schemeClr val="accent2"/>
                </a:solidFill>
              </a:rPr>
              <a:t>” when it meant “not trivial” </a:t>
            </a:r>
            <a:r>
              <a:rPr lang="en-US" sz="2800" dirty="0" smtClean="0">
                <a:solidFill>
                  <a:schemeClr val="accent2"/>
                </a:solidFill>
              </a:rPr>
              <a:t>to the </a:t>
            </a:r>
            <a:r>
              <a:rPr lang="en-US" sz="2800" dirty="0">
                <a:solidFill>
                  <a:schemeClr val="accent2"/>
                </a:solidFill>
              </a:rPr>
              <a:t>people of Shakespeare’s time.</a:t>
            </a:r>
          </a:p>
        </p:txBody>
      </p:sp>
    </p:spTree>
    <p:extLst>
      <p:ext uri="{BB962C8B-B14F-4D97-AF65-F5344CB8AC3E}">
        <p14:creationId xmlns:p14="http://schemas.microsoft.com/office/powerpoint/2010/main" val="5103976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Tip six: stick to the point</a:t>
            </a:r>
            <a:endParaRPr lang="en-US" dirty="0">
              <a:solidFill>
                <a:schemeClr val="accent2"/>
              </a:solidFill>
            </a:endParaRPr>
          </a:p>
        </p:txBody>
      </p:sp>
      <p:sp>
        <p:nvSpPr>
          <p:cNvPr id="3" name="Content Placeholder 2"/>
          <p:cNvSpPr>
            <a:spLocks noGrp="1"/>
          </p:cNvSpPr>
          <p:nvPr>
            <p:ph idx="1"/>
          </p:nvPr>
        </p:nvSpPr>
        <p:spPr/>
        <p:txBody>
          <a:bodyPr>
            <a:normAutofit/>
          </a:bodyPr>
          <a:lstStyle/>
          <a:p>
            <a:r>
              <a:rPr lang="en-US" sz="3200" dirty="0">
                <a:solidFill>
                  <a:schemeClr val="accent2"/>
                </a:solidFill>
              </a:rPr>
              <a:t>If you can’t figure out every word, </a:t>
            </a:r>
            <a:r>
              <a:rPr lang="en-US" sz="3200" dirty="0" smtClean="0">
                <a:solidFill>
                  <a:schemeClr val="accent2"/>
                </a:solidFill>
              </a:rPr>
              <a:t>don’t get </a:t>
            </a:r>
            <a:r>
              <a:rPr lang="en-US" sz="3200" dirty="0">
                <a:solidFill>
                  <a:schemeClr val="accent2"/>
                </a:solidFill>
              </a:rPr>
              <a:t>discouraged. The people </a:t>
            </a:r>
            <a:r>
              <a:rPr lang="en-US" sz="3200" dirty="0" smtClean="0">
                <a:solidFill>
                  <a:schemeClr val="accent2"/>
                </a:solidFill>
              </a:rPr>
              <a:t>in Shakespeare’s </a:t>
            </a:r>
            <a:r>
              <a:rPr lang="en-US" sz="3200" dirty="0">
                <a:solidFill>
                  <a:schemeClr val="accent2"/>
                </a:solidFill>
              </a:rPr>
              <a:t>audience couldn’t either</a:t>
            </a:r>
            <a:r>
              <a:rPr lang="en-US" sz="3200" dirty="0" smtClean="0">
                <a:solidFill>
                  <a:schemeClr val="accent2"/>
                </a:solidFill>
              </a:rPr>
              <a:t>.</a:t>
            </a:r>
          </a:p>
          <a:p>
            <a:r>
              <a:rPr lang="en-US" sz="3200" dirty="0" smtClean="0">
                <a:solidFill>
                  <a:schemeClr val="accent2"/>
                </a:solidFill>
              </a:rPr>
              <a:t>Actors typically spoke at a rate of 145 words per minute!</a:t>
            </a:r>
          </a:p>
          <a:p>
            <a:r>
              <a:rPr lang="en-US" sz="3200" dirty="0" smtClean="0">
                <a:solidFill>
                  <a:schemeClr val="accent2"/>
                </a:solidFill>
              </a:rPr>
              <a:t>Read the play for the same reasons that Shakespeare’s audience watched them: to laugh, to cry, to enjoy.</a:t>
            </a:r>
            <a:endParaRPr lang="en-US" sz="3200" dirty="0">
              <a:solidFill>
                <a:schemeClr val="accent2"/>
              </a:solidFill>
            </a:endParaRPr>
          </a:p>
        </p:txBody>
      </p:sp>
    </p:spTree>
    <p:extLst>
      <p:ext uri="{BB962C8B-B14F-4D97-AF65-F5344CB8AC3E}">
        <p14:creationId xmlns:p14="http://schemas.microsoft.com/office/powerpoint/2010/main" val="5079896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Macbeth, 1.1 – 1.2</a:t>
            </a:r>
            <a:endParaRPr lang="en-US" dirty="0"/>
          </a:p>
        </p:txBody>
      </p:sp>
      <p:sp>
        <p:nvSpPr>
          <p:cNvPr id="3" name="Content Placeholder 2"/>
          <p:cNvSpPr>
            <a:spLocks noGrp="1"/>
          </p:cNvSpPr>
          <p:nvPr>
            <p:ph idx="1"/>
          </p:nvPr>
        </p:nvSpPr>
        <p:spPr/>
        <p:txBody>
          <a:bodyPr>
            <a:normAutofit lnSpcReduction="10000"/>
          </a:bodyPr>
          <a:lstStyle/>
          <a:p>
            <a:r>
              <a:rPr lang="en-US" dirty="0" smtClean="0"/>
              <a:t>For your notes:</a:t>
            </a:r>
          </a:p>
          <a:p>
            <a:r>
              <a:rPr lang="en-US" dirty="0" smtClean="0"/>
              <a:t>Overall: analyze Macbeth’s actions and jot down your thoughts about his declining behavior.</a:t>
            </a:r>
          </a:p>
          <a:p>
            <a:r>
              <a:rPr lang="en-US" dirty="0" smtClean="0"/>
              <a:t>1.1- foreshadowing- stage directions, 1.1.3-4, 1.1.10</a:t>
            </a:r>
          </a:p>
          <a:p>
            <a:r>
              <a:rPr lang="en-US" dirty="0" smtClean="0"/>
              <a:t>1.2 What does this scene suggest about Macbeth?</a:t>
            </a:r>
          </a:p>
          <a:p>
            <a:r>
              <a:rPr lang="en-US" dirty="0" smtClean="0"/>
              <a:t>1..2.3-4 analogy</a:t>
            </a:r>
          </a:p>
          <a:p>
            <a:r>
              <a:rPr lang="en-US" dirty="0" smtClean="0"/>
              <a:t>1.2.36-37 analogy</a:t>
            </a:r>
          </a:p>
          <a:p>
            <a:r>
              <a:rPr lang="en-US" dirty="0" smtClean="0"/>
              <a:t>1.2 What reward has the king decided to give Macbeth?</a:t>
            </a:r>
          </a:p>
          <a:p>
            <a:endParaRPr lang="en-US" dirty="0" smtClean="0"/>
          </a:p>
          <a:p>
            <a:r>
              <a:rPr lang="en-US" dirty="0" smtClean="0"/>
              <a:t>(perio6 finished here </a:t>
            </a:r>
            <a:r>
              <a:rPr lang="en-US" smtClean="0"/>
              <a:t>on Wednesday)</a:t>
            </a:r>
            <a:endParaRPr lang="en-US" dirty="0"/>
          </a:p>
        </p:txBody>
      </p:sp>
    </p:spTree>
    <p:extLst>
      <p:ext uri="{BB962C8B-B14F-4D97-AF65-F5344CB8AC3E}">
        <p14:creationId xmlns:p14="http://schemas.microsoft.com/office/powerpoint/2010/main" val="17839009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for your notes</a:t>
            </a:r>
            <a:endParaRPr lang="en-US" dirty="0"/>
          </a:p>
        </p:txBody>
      </p:sp>
      <p:sp>
        <p:nvSpPr>
          <p:cNvPr id="3" name="Content Placeholder 2"/>
          <p:cNvSpPr>
            <a:spLocks noGrp="1"/>
          </p:cNvSpPr>
          <p:nvPr>
            <p:ph idx="1"/>
          </p:nvPr>
        </p:nvSpPr>
        <p:spPr/>
        <p:txBody>
          <a:bodyPr/>
          <a:lstStyle/>
          <a:p>
            <a:r>
              <a:rPr lang="en-US" dirty="0" smtClean="0"/>
              <a:t>Watch the side notes for:  penthouse lid, posters, aught, choppy, fantastical</a:t>
            </a:r>
          </a:p>
          <a:p>
            <a:r>
              <a:rPr lang="en-US" dirty="0" smtClean="0"/>
              <a:t>What does Banquo notice about the witches?</a:t>
            </a:r>
          </a:p>
          <a:p>
            <a:r>
              <a:rPr lang="en-US" dirty="0" smtClean="0"/>
              <a:t>What is surprising about the three titles the witches use to greet Macbeth?</a:t>
            </a:r>
          </a:p>
          <a:p>
            <a:r>
              <a:rPr lang="en-US" dirty="0" smtClean="0"/>
              <a:t>Plot: To what part of plot do the first three scenes belong?</a:t>
            </a:r>
          </a:p>
          <a:p>
            <a:r>
              <a:rPr lang="en-US" dirty="0" smtClean="0"/>
              <a:t>Plot: What devices does Shakespeare use to accomplish this purpose?</a:t>
            </a:r>
          </a:p>
          <a:p>
            <a:r>
              <a:rPr lang="en-US" dirty="0" smtClean="0"/>
              <a:t>1.3.89-116 What is the main point of the dialogue?</a:t>
            </a:r>
          </a:p>
          <a:p>
            <a:r>
              <a:rPr lang="en-US" dirty="0" smtClean="0"/>
              <a:t>1.3.127-142 reread this. What nuance might you have missed the first time?</a:t>
            </a:r>
          </a:p>
          <a:p>
            <a:r>
              <a:rPr lang="en-US" dirty="0" smtClean="0"/>
              <a:t>Now read it again. Is Macbeth in his right mind?</a:t>
            </a:r>
            <a:endParaRPr lang="en-US" dirty="0"/>
          </a:p>
        </p:txBody>
      </p:sp>
    </p:spTree>
    <p:extLst>
      <p:ext uri="{BB962C8B-B14F-4D97-AF65-F5344CB8AC3E}">
        <p14:creationId xmlns:p14="http://schemas.microsoft.com/office/powerpoint/2010/main" val="16081225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accent2"/>
                </a:solidFill>
              </a:rPr>
              <a:t>What are strategies for successfully reading Shakespeare?</a:t>
            </a:r>
          </a:p>
          <a:p>
            <a:r>
              <a:rPr lang="en-US" sz="2800" dirty="0">
                <a:solidFill>
                  <a:schemeClr val="accent2"/>
                </a:solidFill>
              </a:rPr>
              <a:t>The main setting of Macbeth is (</a:t>
            </a:r>
            <a:r>
              <a:rPr lang="en-US" sz="2800" dirty="0" smtClean="0">
                <a:solidFill>
                  <a:schemeClr val="accent2"/>
                </a:solidFill>
              </a:rPr>
              <a:t>a) England</a:t>
            </a:r>
            <a:r>
              <a:rPr lang="en-US" sz="2800" dirty="0">
                <a:solidFill>
                  <a:schemeClr val="accent2"/>
                </a:solidFill>
              </a:rPr>
              <a:t>; (b) Wales; (c) Scotland</a:t>
            </a:r>
            <a:r>
              <a:rPr lang="en-US" sz="2800" dirty="0" smtClean="0">
                <a:solidFill>
                  <a:schemeClr val="accent2"/>
                </a:solidFill>
              </a:rPr>
              <a:t>.</a:t>
            </a:r>
          </a:p>
          <a:p>
            <a:r>
              <a:rPr lang="en-US" sz="2800" dirty="0">
                <a:solidFill>
                  <a:schemeClr val="accent2"/>
                </a:solidFill>
              </a:rPr>
              <a:t>Macbeth and Banquo meet </a:t>
            </a:r>
            <a:r>
              <a:rPr lang="en-US" sz="2800" dirty="0" smtClean="0">
                <a:solidFill>
                  <a:schemeClr val="accent2"/>
                </a:solidFill>
              </a:rPr>
              <a:t>________  ________who </a:t>
            </a:r>
            <a:r>
              <a:rPr lang="en-US" sz="2800" dirty="0">
                <a:solidFill>
                  <a:schemeClr val="accent2"/>
                </a:solidFill>
              </a:rPr>
              <a:t>prophesy that </a:t>
            </a:r>
            <a:r>
              <a:rPr lang="en-US" sz="2800" dirty="0" smtClean="0">
                <a:solidFill>
                  <a:schemeClr val="accent2"/>
                </a:solidFill>
              </a:rPr>
              <a:t>Macbeth ______ _______ _______ __ _________.</a:t>
            </a:r>
          </a:p>
          <a:p>
            <a:r>
              <a:rPr lang="en-US" sz="2800" dirty="0">
                <a:solidFill>
                  <a:schemeClr val="accent2"/>
                </a:solidFill>
              </a:rPr>
              <a:t>Contrast the way Macbeth </a:t>
            </a:r>
            <a:r>
              <a:rPr lang="en-US" sz="2800" dirty="0" smtClean="0">
                <a:solidFill>
                  <a:schemeClr val="accent2"/>
                </a:solidFill>
              </a:rPr>
              <a:t>and Banquo </a:t>
            </a:r>
            <a:r>
              <a:rPr lang="en-US" sz="2800" dirty="0">
                <a:solidFill>
                  <a:schemeClr val="accent2"/>
                </a:solidFill>
              </a:rPr>
              <a:t>react to the </a:t>
            </a:r>
            <a:r>
              <a:rPr lang="en-US" sz="2800" dirty="0" smtClean="0">
                <a:solidFill>
                  <a:schemeClr val="accent2"/>
                </a:solidFill>
              </a:rPr>
              <a:t>witches’ prophecies</a:t>
            </a:r>
            <a:r>
              <a:rPr lang="en-US" sz="2800" dirty="0">
                <a:solidFill>
                  <a:schemeClr val="accent2"/>
                </a:solidFill>
              </a:rPr>
              <a:t>.</a:t>
            </a:r>
          </a:p>
        </p:txBody>
      </p:sp>
    </p:spTree>
    <p:extLst>
      <p:ext uri="{BB962C8B-B14F-4D97-AF65-F5344CB8AC3E}">
        <p14:creationId xmlns:p14="http://schemas.microsoft.com/office/powerpoint/2010/main" val="2736856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Samuel </a:t>
            </a:r>
            <a:r>
              <a:rPr lang="en-US" dirty="0" err="1" smtClean="0"/>
              <a:t>pepys</a:t>
            </a:r>
            <a:r>
              <a:rPr lang="en-US" dirty="0" smtClean="0"/>
              <a:t>, 1666:</a:t>
            </a:r>
            <a:endParaRPr lang="en-US" dirty="0"/>
          </a:p>
        </p:txBody>
      </p:sp>
      <p:sp>
        <p:nvSpPr>
          <p:cNvPr id="3" name="Content Placeholder 2"/>
          <p:cNvSpPr>
            <a:spLocks noGrp="1"/>
          </p:cNvSpPr>
          <p:nvPr>
            <p:ph idx="1"/>
          </p:nvPr>
        </p:nvSpPr>
        <p:spPr>
          <a:xfrm>
            <a:off x="419878" y="2175898"/>
            <a:ext cx="10820400" cy="4024125"/>
          </a:xfrm>
        </p:spPr>
        <p:txBody>
          <a:bodyPr>
            <a:normAutofit/>
          </a:bodyPr>
          <a:lstStyle/>
          <a:p>
            <a:pPr marL="0" indent="0">
              <a:buNone/>
            </a:pPr>
            <a:r>
              <a:rPr lang="en-US" sz="4800" dirty="0">
                <a:solidFill>
                  <a:schemeClr val="accent2"/>
                </a:solidFill>
                <a:latin typeface="Arabic Typesetting" panose="03020402040406030203" pitchFamily="66" charset="-78"/>
                <a:cs typeface="Arabic Typesetting" panose="03020402040406030203" pitchFamily="66" charset="-78"/>
              </a:rPr>
              <a:t>[Went] to the Duke’s house, and there </a:t>
            </a:r>
            <a:r>
              <a:rPr lang="en-US" sz="4800" dirty="0" smtClean="0">
                <a:solidFill>
                  <a:schemeClr val="accent2"/>
                </a:solidFill>
                <a:latin typeface="Arabic Typesetting" panose="03020402040406030203" pitchFamily="66" charset="-78"/>
                <a:cs typeface="Arabic Typesetting" panose="03020402040406030203" pitchFamily="66" charset="-78"/>
              </a:rPr>
              <a:t>saw </a:t>
            </a:r>
            <a:r>
              <a:rPr lang="en-US" sz="4800" b="1" i="1" dirty="0" smtClean="0">
                <a:solidFill>
                  <a:schemeClr val="accent2"/>
                </a:solidFill>
                <a:latin typeface="Arabic Typesetting" panose="03020402040406030203" pitchFamily="66" charset="-78"/>
                <a:cs typeface="Arabic Typesetting" panose="03020402040406030203" pitchFamily="66" charset="-78"/>
              </a:rPr>
              <a:t>Macbeth</a:t>
            </a:r>
            <a:r>
              <a:rPr lang="en-US" sz="4800" b="1" i="1" dirty="0">
                <a:solidFill>
                  <a:schemeClr val="accent2"/>
                </a:solidFill>
                <a:latin typeface="Arabic Typesetting" panose="03020402040406030203" pitchFamily="66" charset="-78"/>
                <a:cs typeface="Arabic Typesetting" panose="03020402040406030203" pitchFamily="66" charset="-78"/>
              </a:rPr>
              <a:t>, </a:t>
            </a:r>
            <a:r>
              <a:rPr lang="en-US" sz="4800" dirty="0">
                <a:solidFill>
                  <a:schemeClr val="accent2"/>
                </a:solidFill>
                <a:latin typeface="Arabic Typesetting" panose="03020402040406030203" pitchFamily="66" charset="-78"/>
                <a:cs typeface="Arabic Typesetting" panose="03020402040406030203" pitchFamily="66" charset="-78"/>
              </a:rPr>
              <a:t>most excellently acted, and a </a:t>
            </a:r>
            <a:r>
              <a:rPr lang="en-US" sz="4800" dirty="0" smtClean="0">
                <a:solidFill>
                  <a:schemeClr val="accent2"/>
                </a:solidFill>
                <a:latin typeface="Arabic Typesetting" panose="03020402040406030203" pitchFamily="66" charset="-78"/>
                <a:cs typeface="Arabic Typesetting" panose="03020402040406030203" pitchFamily="66" charset="-78"/>
              </a:rPr>
              <a:t>most excellent </a:t>
            </a:r>
            <a:r>
              <a:rPr lang="en-US" sz="4800" dirty="0">
                <a:solidFill>
                  <a:schemeClr val="accent2"/>
                </a:solidFill>
                <a:latin typeface="Arabic Typesetting" panose="03020402040406030203" pitchFamily="66" charset="-78"/>
                <a:cs typeface="Arabic Typesetting" panose="03020402040406030203" pitchFamily="66" charset="-78"/>
              </a:rPr>
              <a:t>play for </a:t>
            </a:r>
            <a:r>
              <a:rPr lang="en-US" sz="4800" dirty="0" smtClean="0">
                <a:solidFill>
                  <a:schemeClr val="accent2"/>
                </a:solidFill>
                <a:latin typeface="Arabic Typesetting" panose="03020402040406030203" pitchFamily="66" charset="-78"/>
                <a:cs typeface="Arabic Typesetting" panose="03020402040406030203" pitchFamily="66" charset="-78"/>
              </a:rPr>
              <a:t>variety.</a:t>
            </a:r>
            <a:endParaRPr lang="en-US" sz="4800" dirty="0">
              <a:solidFill>
                <a:schemeClr val="accent2"/>
              </a:solidFill>
              <a:latin typeface="Arabic Typesetting" panose="03020402040406030203" pitchFamily="66" charset="-78"/>
              <a:cs typeface="Arabic Typesetting" panose="03020402040406030203" pitchFamily="66" charset="-78"/>
            </a:endParaRPr>
          </a:p>
        </p:txBody>
      </p:sp>
      <p:cxnSp>
        <p:nvCxnSpPr>
          <p:cNvPr id="5" name="Straight Arrow Connector 4"/>
          <p:cNvCxnSpPr/>
          <p:nvPr/>
        </p:nvCxnSpPr>
        <p:spPr>
          <a:xfrm flipV="1">
            <a:off x="1166327" y="3601616"/>
            <a:ext cx="1119673" cy="653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8375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Bailey (1929)</a:t>
            </a:r>
            <a:br>
              <a:rPr lang="en-US" dirty="0"/>
            </a:br>
            <a:endParaRPr lang="en-US" dirty="0"/>
          </a:p>
        </p:txBody>
      </p:sp>
      <p:sp>
        <p:nvSpPr>
          <p:cNvPr id="3" name="Content Placeholder 2"/>
          <p:cNvSpPr>
            <a:spLocks noGrp="1"/>
          </p:cNvSpPr>
          <p:nvPr>
            <p:ph idx="1"/>
          </p:nvPr>
        </p:nvSpPr>
        <p:spPr/>
        <p:txBody>
          <a:bodyPr/>
          <a:lstStyle/>
          <a:p>
            <a:r>
              <a:rPr lang="en-US" sz="4000" dirty="0">
                <a:solidFill>
                  <a:schemeClr val="accent1"/>
                </a:solidFill>
                <a:latin typeface="Bernard MT Condensed" panose="02050806060905020404" pitchFamily="18" charset="0"/>
              </a:rPr>
              <a:t>[Macbeth] neither interests the mind </a:t>
            </a:r>
            <a:r>
              <a:rPr lang="en-US" sz="4000" dirty="0" smtClean="0">
                <a:solidFill>
                  <a:schemeClr val="accent1"/>
                </a:solidFill>
                <a:latin typeface="Bernard MT Condensed" panose="02050806060905020404" pitchFamily="18" charset="0"/>
              </a:rPr>
              <a:t>nor moves </a:t>
            </a:r>
            <a:r>
              <a:rPr lang="en-US" sz="4000" dirty="0">
                <a:solidFill>
                  <a:schemeClr val="accent1"/>
                </a:solidFill>
                <a:latin typeface="Bernard MT Condensed" panose="02050806060905020404" pitchFamily="18" charset="0"/>
              </a:rPr>
              <a:t>the heart, nor fills the </a:t>
            </a:r>
            <a:r>
              <a:rPr lang="en-US" sz="4000" dirty="0" smtClean="0">
                <a:solidFill>
                  <a:schemeClr val="accent1"/>
                </a:solidFill>
                <a:latin typeface="Bernard MT Condensed" panose="02050806060905020404" pitchFamily="18" charset="0"/>
              </a:rPr>
              <a:t>imagination, as </a:t>
            </a:r>
            <a:r>
              <a:rPr lang="en-US" sz="4000" dirty="0">
                <a:solidFill>
                  <a:schemeClr val="accent1"/>
                </a:solidFill>
                <a:latin typeface="Bernard MT Condensed" panose="02050806060905020404" pitchFamily="18" charset="0"/>
              </a:rPr>
              <a:t>do Hamlet and Othello and Lear</a:t>
            </a:r>
            <a:r>
              <a:rPr lang="en-US" sz="4000" dirty="0" smtClean="0">
                <a:solidFill>
                  <a:schemeClr val="accent1"/>
                </a:solidFill>
                <a:latin typeface="Bernard MT Condensed" panose="02050806060905020404" pitchFamily="18" charset="0"/>
              </a:rPr>
              <a:t>.</a:t>
            </a:r>
            <a:endParaRPr lang="en-US" sz="4000" dirty="0">
              <a:solidFill>
                <a:schemeClr val="accent1"/>
              </a:solidFill>
              <a:latin typeface="Bernard MT Condensed" panose="02050806060905020404" pitchFamily="18" charset="0"/>
            </a:endParaRPr>
          </a:p>
        </p:txBody>
      </p:sp>
    </p:spTree>
    <p:extLst>
      <p:ext uri="{BB962C8B-B14F-4D97-AF65-F5344CB8AC3E}">
        <p14:creationId xmlns:p14="http://schemas.microsoft.com/office/powerpoint/2010/main" val="8013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—William </a:t>
            </a:r>
            <a:r>
              <a:rPr lang="en-US" dirty="0" err="1"/>
              <a:t>Hazlett</a:t>
            </a:r>
            <a:r>
              <a:rPr lang="en-US" dirty="0"/>
              <a:t> (1818)</a:t>
            </a:r>
            <a:br>
              <a:rPr lang="en-US" dirty="0"/>
            </a:br>
            <a:endParaRPr lang="en-US" dirty="0"/>
          </a:p>
        </p:txBody>
      </p:sp>
      <p:sp>
        <p:nvSpPr>
          <p:cNvPr id="3" name="Content Placeholder 2"/>
          <p:cNvSpPr>
            <a:spLocks noGrp="1"/>
          </p:cNvSpPr>
          <p:nvPr>
            <p:ph idx="1"/>
          </p:nvPr>
        </p:nvSpPr>
        <p:spPr/>
        <p:txBody>
          <a:bodyPr>
            <a:normAutofit/>
          </a:bodyPr>
          <a:lstStyle/>
          <a:p>
            <a:r>
              <a:rPr lang="en-US" sz="5400" dirty="0">
                <a:solidFill>
                  <a:schemeClr val="accent3"/>
                </a:solidFill>
                <a:latin typeface="Brush Script MT" panose="03060802040406070304" pitchFamily="66" charset="0"/>
              </a:rPr>
              <a:t>Macbeth...moves upon the verge of an abyss, </a:t>
            </a:r>
            <a:r>
              <a:rPr lang="en-US" sz="5400" dirty="0" smtClean="0">
                <a:solidFill>
                  <a:schemeClr val="accent3"/>
                </a:solidFill>
                <a:latin typeface="Brush Script MT" panose="03060802040406070304" pitchFamily="66" charset="0"/>
              </a:rPr>
              <a:t>and is </a:t>
            </a:r>
            <a:r>
              <a:rPr lang="en-US" sz="5400" dirty="0">
                <a:solidFill>
                  <a:schemeClr val="accent3"/>
                </a:solidFill>
                <a:latin typeface="Brush Script MT" panose="03060802040406070304" pitchFamily="66" charset="0"/>
              </a:rPr>
              <a:t>a constant struggle between life and death. </a:t>
            </a:r>
            <a:r>
              <a:rPr lang="en-US" sz="5400" dirty="0" smtClean="0">
                <a:solidFill>
                  <a:schemeClr val="accent3"/>
                </a:solidFill>
                <a:latin typeface="Brush Script MT" panose="03060802040406070304" pitchFamily="66" charset="0"/>
              </a:rPr>
              <a:t>The action </a:t>
            </a:r>
            <a:r>
              <a:rPr lang="en-US" sz="5400" dirty="0">
                <a:solidFill>
                  <a:schemeClr val="accent3"/>
                </a:solidFill>
                <a:latin typeface="Brush Script MT" panose="03060802040406070304" pitchFamily="66" charset="0"/>
              </a:rPr>
              <a:t>is desperate and the reaction is dreadful</a:t>
            </a:r>
            <a:r>
              <a:rPr lang="en-US" sz="5400" dirty="0" smtClean="0">
                <a:solidFill>
                  <a:schemeClr val="accent3"/>
                </a:solidFill>
                <a:latin typeface="Brush Script MT" panose="03060802040406070304" pitchFamily="66" charset="0"/>
              </a:rPr>
              <a:t>.</a:t>
            </a:r>
            <a:endParaRPr lang="en-US" sz="5400" dirty="0">
              <a:solidFill>
                <a:schemeClr val="accent3"/>
              </a:solidFill>
              <a:latin typeface="Brush Script MT" panose="03060802040406070304" pitchFamily="66" charset="0"/>
            </a:endParaRPr>
          </a:p>
        </p:txBody>
      </p:sp>
    </p:spTree>
    <p:extLst>
      <p:ext uri="{BB962C8B-B14F-4D97-AF65-F5344CB8AC3E}">
        <p14:creationId xmlns:p14="http://schemas.microsoft.com/office/powerpoint/2010/main" val="1255545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 C. Knights (c. 1905)</a:t>
            </a:r>
            <a:br>
              <a:rPr lang="en-US" dirty="0"/>
            </a:br>
            <a:endParaRPr lang="en-US" dirty="0"/>
          </a:p>
        </p:txBody>
      </p:sp>
      <p:sp>
        <p:nvSpPr>
          <p:cNvPr id="3" name="Content Placeholder 2"/>
          <p:cNvSpPr>
            <a:spLocks noGrp="1"/>
          </p:cNvSpPr>
          <p:nvPr>
            <p:ph idx="1"/>
          </p:nvPr>
        </p:nvSpPr>
        <p:spPr/>
        <p:txBody>
          <a:bodyPr>
            <a:normAutofit/>
          </a:bodyPr>
          <a:lstStyle/>
          <a:p>
            <a:r>
              <a:rPr lang="en-US" sz="8000" dirty="0">
                <a:solidFill>
                  <a:schemeClr val="accent4"/>
                </a:solidFill>
                <a:latin typeface="Blackadder ITC" panose="04020505051007020D02" pitchFamily="82" charset="0"/>
              </a:rPr>
              <a:t>Macbeth defines a particular kind of </a:t>
            </a:r>
            <a:r>
              <a:rPr lang="en-US" sz="8000" dirty="0" smtClean="0">
                <a:solidFill>
                  <a:schemeClr val="accent4"/>
                </a:solidFill>
                <a:latin typeface="Blackadder ITC" panose="04020505051007020D02" pitchFamily="82" charset="0"/>
              </a:rPr>
              <a:t>evil—the evil </a:t>
            </a:r>
            <a:r>
              <a:rPr lang="en-US" sz="8000" dirty="0">
                <a:solidFill>
                  <a:schemeClr val="accent4"/>
                </a:solidFill>
                <a:latin typeface="Blackadder ITC" panose="04020505051007020D02" pitchFamily="82" charset="0"/>
              </a:rPr>
              <a:t>that results from a lust for power</a:t>
            </a:r>
            <a:r>
              <a:rPr lang="en-US" sz="8000" dirty="0" smtClean="0">
                <a:solidFill>
                  <a:schemeClr val="accent4"/>
                </a:solidFill>
                <a:latin typeface="Blackadder ITC" panose="04020505051007020D02" pitchFamily="82" charset="0"/>
              </a:rPr>
              <a:t>.</a:t>
            </a:r>
            <a:endParaRPr lang="en-US" sz="8000" dirty="0">
              <a:solidFill>
                <a:schemeClr val="accent4"/>
              </a:solidFill>
              <a:latin typeface="Blackadder ITC" panose="04020505051007020D02" pitchFamily="82" charset="0"/>
            </a:endParaRPr>
          </a:p>
        </p:txBody>
      </p:sp>
    </p:spTree>
    <p:extLst>
      <p:ext uri="{BB962C8B-B14F-4D97-AF65-F5344CB8AC3E}">
        <p14:creationId xmlns:p14="http://schemas.microsoft.com/office/powerpoint/2010/main" val="1260148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—Thomas De Quincey (1823)</a:t>
            </a:r>
            <a:br>
              <a:rPr lang="en-US" dirty="0"/>
            </a:br>
            <a:endParaRPr lang="en-US" dirty="0"/>
          </a:p>
        </p:txBody>
      </p:sp>
      <p:sp>
        <p:nvSpPr>
          <p:cNvPr id="3" name="Content Placeholder 2"/>
          <p:cNvSpPr>
            <a:spLocks noGrp="1"/>
          </p:cNvSpPr>
          <p:nvPr>
            <p:ph idx="1"/>
          </p:nvPr>
        </p:nvSpPr>
        <p:spPr/>
        <p:txBody>
          <a:bodyPr>
            <a:noAutofit/>
          </a:bodyPr>
          <a:lstStyle/>
          <a:p>
            <a:r>
              <a:rPr lang="en-US" sz="6000" dirty="0">
                <a:solidFill>
                  <a:schemeClr val="accent5"/>
                </a:solidFill>
                <a:latin typeface="Chiller" panose="04020404031007020602" pitchFamily="82" charset="0"/>
              </a:rPr>
              <a:t>In the murderer, such a murderer as the poet </a:t>
            </a:r>
            <a:r>
              <a:rPr lang="en-US" sz="6000" dirty="0" smtClean="0">
                <a:solidFill>
                  <a:schemeClr val="accent5"/>
                </a:solidFill>
                <a:latin typeface="Chiller" panose="04020404031007020602" pitchFamily="82" charset="0"/>
              </a:rPr>
              <a:t>will condescend </a:t>
            </a:r>
            <a:r>
              <a:rPr lang="en-US" sz="6000" dirty="0">
                <a:solidFill>
                  <a:schemeClr val="accent5"/>
                </a:solidFill>
                <a:latin typeface="Chiller" panose="04020404031007020602" pitchFamily="82" charset="0"/>
              </a:rPr>
              <a:t>to, there must be raging some </a:t>
            </a:r>
            <a:r>
              <a:rPr lang="en-US" sz="6000" dirty="0" smtClean="0">
                <a:solidFill>
                  <a:schemeClr val="accent5"/>
                </a:solidFill>
                <a:latin typeface="Chiller" panose="04020404031007020602" pitchFamily="82" charset="0"/>
              </a:rPr>
              <a:t>great storm </a:t>
            </a:r>
            <a:r>
              <a:rPr lang="en-US" sz="6000" dirty="0">
                <a:solidFill>
                  <a:schemeClr val="accent5"/>
                </a:solidFill>
                <a:latin typeface="Chiller" panose="04020404031007020602" pitchFamily="82" charset="0"/>
              </a:rPr>
              <a:t>of passion—jealousy, ambition, </a:t>
            </a:r>
            <a:r>
              <a:rPr lang="en-US" sz="6000" dirty="0" smtClean="0">
                <a:solidFill>
                  <a:schemeClr val="accent5"/>
                </a:solidFill>
                <a:latin typeface="Chiller" panose="04020404031007020602" pitchFamily="82" charset="0"/>
              </a:rPr>
              <a:t>vengeance, hatred—which </a:t>
            </a:r>
            <a:r>
              <a:rPr lang="en-US" sz="6000" dirty="0">
                <a:solidFill>
                  <a:schemeClr val="accent5"/>
                </a:solidFill>
                <a:latin typeface="Chiller" panose="04020404031007020602" pitchFamily="82" charset="0"/>
              </a:rPr>
              <a:t>will create a hell within him; </a:t>
            </a:r>
            <a:r>
              <a:rPr lang="en-US" sz="6000" dirty="0" smtClean="0">
                <a:solidFill>
                  <a:schemeClr val="accent5"/>
                </a:solidFill>
                <a:latin typeface="Chiller" panose="04020404031007020602" pitchFamily="82" charset="0"/>
              </a:rPr>
              <a:t>and into </a:t>
            </a:r>
            <a:r>
              <a:rPr lang="en-US" sz="6000" dirty="0">
                <a:solidFill>
                  <a:schemeClr val="accent5"/>
                </a:solidFill>
                <a:latin typeface="Chiller" panose="04020404031007020602" pitchFamily="82" charset="0"/>
              </a:rPr>
              <a:t>this hell we are to look</a:t>
            </a:r>
            <a:r>
              <a:rPr lang="en-US" sz="6000" dirty="0" smtClean="0">
                <a:solidFill>
                  <a:schemeClr val="accent5"/>
                </a:solidFill>
                <a:latin typeface="Chiller" panose="04020404031007020602" pitchFamily="82" charset="0"/>
              </a:rPr>
              <a:t>.</a:t>
            </a:r>
            <a:endParaRPr lang="en-US" sz="6000" dirty="0">
              <a:solidFill>
                <a:schemeClr val="accent5"/>
              </a:solidFill>
              <a:latin typeface="Chiller" panose="04020404031007020602" pitchFamily="82" charset="0"/>
            </a:endParaRPr>
          </a:p>
        </p:txBody>
      </p:sp>
    </p:spTree>
    <p:extLst>
      <p:ext uri="{BB962C8B-B14F-4D97-AF65-F5344CB8AC3E}">
        <p14:creationId xmlns:p14="http://schemas.microsoft.com/office/powerpoint/2010/main" val="3342603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—Henry Hallam (1854)</a:t>
            </a:r>
            <a:br>
              <a:rPr lang="en-US" dirty="0"/>
            </a:br>
            <a:endParaRPr lang="en-US" dirty="0"/>
          </a:p>
        </p:txBody>
      </p:sp>
      <p:sp>
        <p:nvSpPr>
          <p:cNvPr id="3" name="Content Placeholder 2"/>
          <p:cNvSpPr>
            <a:spLocks noGrp="1"/>
          </p:cNvSpPr>
          <p:nvPr>
            <p:ph idx="1"/>
          </p:nvPr>
        </p:nvSpPr>
        <p:spPr/>
        <p:txBody>
          <a:bodyPr>
            <a:normAutofit/>
          </a:bodyPr>
          <a:lstStyle/>
          <a:p>
            <a:r>
              <a:rPr lang="en-US" sz="4400" dirty="0">
                <a:solidFill>
                  <a:schemeClr val="accent6"/>
                </a:solidFill>
                <a:latin typeface="Gloucester MT Extra Condensed" panose="02030808020601010101" pitchFamily="18" charset="0"/>
              </a:rPr>
              <a:t>The majority of readers, I believe, assign </a:t>
            </a:r>
            <a:r>
              <a:rPr lang="en-US" sz="4400" dirty="0" smtClean="0">
                <a:solidFill>
                  <a:schemeClr val="accent6"/>
                </a:solidFill>
                <a:latin typeface="Gloucester MT Extra Condensed" panose="02030808020601010101" pitchFamily="18" charset="0"/>
              </a:rPr>
              <a:t>to Macbeth</a:t>
            </a:r>
            <a:r>
              <a:rPr lang="en-US" sz="4400" dirty="0">
                <a:solidFill>
                  <a:schemeClr val="accent6"/>
                </a:solidFill>
                <a:latin typeface="Gloucester MT Extra Condensed" panose="02030808020601010101" pitchFamily="18" charset="0"/>
              </a:rPr>
              <a:t>, which seems to have been </a:t>
            </a:r>
            <a:r>
              <a:rPr lang="en-US" sz="4400" dirty="0" smtClean="0">
                <a:solidFill>
                  <a:schemeClr val="accent6"/>
                </a:solidFill>
                <a:latin typeface="Gloucester MT Extra Condensed" panose="02030808020601010101" pitchFamily="18" charset="0"/>
              </a:rPr>
              <a:t>written about </a:t>
            </a:r>
            <a:r>
              <a:rPr lang="en-US" sz="4400" dirty="0">
                <a:solidFill>
                  <a:schemeClr val="accent6"/>
                </a:solidFill>
                <a:latin typeface="Gloucester MT Extra Condensed" panose="02030808020601010101" pitchFamily="18" charset="0"/>
              </a:rPr>
              <a:t>1606, the pre-eminence among </a:t>
            </a:r>
            <a:r>
              <a:rPr lang="en-US" sz="4400" dirty="0" smtClean="0">
                <a:solidFill>
                  <a:schemeClr val="accent6"/>
                </a:solidFill>
                <a:latin typeface="Gloucester MT Extra Condensed" panose="02030808020601010101" pitchFamily="18" charset="0"/>
              </a:rPr>
              <a:t>the works </a:t>
            </a:r>
            <a:r>
              <a:rPr lang="en-US" sz="4400" dirty="0">
                <a:solidFill>
                  <a:schemeClr val="accent6"/>
                </a:solidFill>
                <a:latin typeface="Gloucester MT Extra Condensed" panose="02030808020601010101" pitchFamily="18" charset="0"/>
              </a:rPr>
              <a:t>of Shakespeare. The great </a:t>
            </a:r>
            <a:r>
              <a:rPr lang="en-US" sz="4400" dirty="0" smtClean="0">
                <a:solidFill>
                  <a:schemeClr val="accent6"/>
                </a:solidFill>
                <a:latin typeface="Gloucester MT Extra Condensed" panose="02030808020601010101" pitchFamily="18" charset="0"/>
              </a:rPr>
              <a:t>epic drama</a:t>
            </a:r>
            <a:r>
              <a:rPr lang="en-US" sz="4400" dirty="0">
                <a:solidFill>
                  <a:schemeClr val="accent6"/>
                </a:solidFill>
                <a:latin typeface="Gloucester MT Extra Condensed" panose="02030808020601010101" pitchFamily="18" charset="0"/>
              </a:rPr>
              <a:t>...deserves, in my own </a:t>
            </a:r>
            <a:r>
              <a:rPr lang="en-US" sz="4400" dirty="0" smtClean="0">
                <a:solidFill>
                  <a:schemeClr val="accent6"/>
                </a:solidFill>
                <a:latin typeface="Gloucester MT Extra Condensed" panose="02030808020601010101" pitchFamily="18" charset="0"/>
              </a:rPr>
              <a:t>judgment, the </a:t>
            </a:r>
            <a:r>
              <a:rPr lang="en-US" sz="4400" dirty="0">
                <a:solidFill>
                  <a:schemeClr val="accent6"/>
                </a:solidFill>
                <a:latin typeface="Gloucester MT Extra Condensed" panose="02030808020601010101" pitchFamily="18" charset="0"/>
              </a:rPr>
              <a:t>post it has attained, as being, in </a:t>
            </a:r>
            <a:r>
              <a:rPr lang="en-US" sz="4400" dirty="0" smtClean="0">
                <a:solidFill>
                  <a:schemeClr val="accent6"/>
                </a:solidFill>
                <a:latin typeface="Gloucester MT Extra Condensed" panose="02030808020601010101" pitchFamily="18" charset="0"/>
              </a:rPr>
              <a:t>the language </a:t>
            </a:r>
            <a:r>
              <a:rPr lang="en-US" sz="4400" dirty="0">
                <a:solidFill>
                  <a:schemeClr val="accent6"/>
                </a:solidFill>
                <a:latin typeface="Gloucester MT Extra Condensed" panose="02030808020601010101" pitchFamily="18" charset="0"/>
              </a:rPr>
              <a:t>of Drake, “the greatest effort </a:t>
            </a:r>
            <a:r>
              <a:rPr lang="en-US" sz="4400" dirty="0" smtClean="0">
                <a:solidFill>
                  <a:schemeClr val="accent6"/>
                </a:solidFill>
                <a:latin typeface="Gloucester MT Extra Condensed" panose="02030808020601010101" pitchFamily="18" charset="0"/>
              </a:rPr>
              <a:t>of our </a:t>
            </a:r>
            <a:r>
              <a:rPr lang="en-US" sz="4400" dirty="0">
                <a:solidFill>
                  <a:schemeClr val="accent6"/>
                </a:solidFill>
                <a:latin typeface="Gloucester MT Extra Condensed" panose="02030808020601010101" pitchFamily="18" charset="0"/>
              </a:rPr>
              <a:t>author’s genius, the most sublime </a:t>
            </a:r>
            <a:r>
              <a:rPr lang="en-US" sz="4400" dirty="0" smtClean="0">
                <a:solidFill>
                  <a:schemeClr val="accent6"/>
                </a:solidFill>
                <a:latin typeface="Gloucester MT Extra Condensed" panose="02030808020601010101" pitchFamily="18" charset="0"/>
              </a:rPr>
              <a:t>and impressive </a:t>
            </a:r>
            <a:r>
              <a:rPr lang="en-US" sz="4400" dirty="0">
                <a:solidFill>
                  <a:schemeClr val="accent6"/>
                </a:solidFill>
                <a:latin typeface="Gloucester MT Extra Condensed" panose="02030808020601010101" pitchFamily="18" charset="0"/>
              </a:rPr>
              <a:t>drama which the world </a:t>
            </a:r>
            <a:r>
              <a:rPr lang="en-US" sz="4400" dirty="0" smtClean="0">
                <a:solidFill>
                  <a:schemeClr val="accent6"/>
                </a:solidFill>
                <a:latin typeface="Gloucester MT Extra Condensed" panose="02030808020601010101" pitchFamily="18" charset="0"/>
              </a:rPr>
              <a:t>has ever </a:t>
            </a:r>
            <a:r>
              <a:rPr lang="en-US" sz="4400" dirty="0">
                <a:solidFill>
                  <a:schemeClr val="accent6"/>
                </a:solidFill>
                <a:latin typeface="Gloucester MT Extra Condensed" panose="02030808020601010101" pitchFamily="18" charset="0"/>
              </a:rPr>
              <a:t>beheld</a:t>
            </a:r>
            <a:r>
              <a:rPr lang="en-US" sz="4400" dirty="0" smtClean="0">
                <a:solidFill>
                  <a:schemeClr val="accent6"/>
                </a:solidFill>
                <a:latin typeface="Gloucester MT Extra Condensed" panose="02030808020601010101" pitchFamily="18" charset="0"/>
              </a:rPr>
              <a:t>.”</a:t>
            </a:r>
            <a:endParaRPr lang="en-US" sz="4400" dirty="0">
              <a:solidFill>
                <a:schemeClr val="accent6"/>
              </a:solidFill>
              <a:latin typeface="Gloucester MT Extra Condensed" panose="02030808020601010101" pitchFamily="18" charset="0"/>
            </a:endParaRPr>
          </a:p>
        </p:txBody>
      </p:sp>
    </p:spTree>
    <p:extLst>
      <p:ext uri="{BB962C8B-B14F-4D97-AF65-F5344CB8AC3E}">
        <p14:creationId xmlns:p14="http://schemas.microsoft.com/office/powerpoint/2010/main" val="2718435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 B. Harrison (1951)</a:t>
            </a:r>
            <a:br>
              <a:rPr lang="en-US" dirty="0"/>
            </a:br>
            <a:endParaRPr lang="en-US" dirty="0"/>
          </a:p>
        </p:txBody>
      </p:sp>
      <p:sp>
        <p:nvSpPr>
          <p:cNvPr id="3" name="Content Placeholder 2"/>
          <p:cNvSpPr>
            <a:spLocks noGrp="1"/>
          </p:cNvSpPr>
          <p:nvPr>
            <p:ph idx="1"/>
          </p:nvPr>
        </p:nvSpPr>
        <p:spPr/>
        <p:txBody>
          <a:bodyPr>
            <a:normAutofit/>
          </a:bodyPr>
          <a:lstStyle/>
          <a:p>
            <a:r>
              <a:rPr lang="en-US" sz="4400" dirty="0">
                <a:solidFill>
                  <a:schemeClr val="tx2"/>
                </a:solidFill>
                <a:latin typeface="Baskerville Old Face" panose="02020602080505020303" pitchFamily="18" charset="0"/>
              </a:rPr>
              <a:t>Macbeth has been extravagantly over-praised</a:t>
            </a:r>
            <a:r>
              <a:rPr lang="en-US" sz="4400" dirty="0" smtClean="0">
                <a:solidFill>
                  <a:schemeClr val="tx2"/>
                </a:solidFill>
                <a:latin typeface="Baskerville Old Face" panose="02020602080505020303" pitchFamily="18" charset="0"/>
              </a:rPr>
              <a:t>. [</a:t>
            </a:r>
            <a:r>
              <a:rPr lang="en-US" sz="4400" dirty="0">
                <a:solidFill>
                  <a:schemeClr val="tx2"/>
                </a:solidFill>
                <a:latin typeface="Baskerville Old Face" panose="02020602080505020303" pitchFamily="18" charset="0"/>
              </a:rPr>
              <a:t>While it] contains excellencies </a:t>
            </a:r>
            <a:r>
              <a:rPr lang="en-US" sz="4400" dirty="0" smtClean="0">
                <a:solidFill>
                  <a:schemeClr val="tx2"/>
                </a:solidFill>
                <a:latin typeface="Baskerville Old Face" panose="02020602080505020303" pitchFamily="18" charset="0"/>
              </a:rPr>
              <a:t>which Shakespeare </a:t>
            </a:r>
            <a:r>
              <a:rPr lang="en-US" sz="4400" dirty="0">
                <a:solidFill>
                  <a:schemeClr val="tx2"/>
                </a:solidFill>
                <a:latin typeface="Baskerville Old Face" panose="02020602080505020303" pitchFamily="18" charset="0"/>
              </a:rPr>
              <a:t>nowhere else surpassed,…it </a:t>
            </a:r>
            <a:r>
              <a:rPr lang="en-US" sz="4400" dirty="0" smtClean="0">
                <a:solidFill>
                  <a:schemeClr val="tx2"/>
                </a:solidFill>
                <a:latin typeface="Baskerville Old Face" panose="02020602080505020303" pitchFamily="18" charset="0"/>
              </a:rPr>
              <a:t>is the </a:t>
            </a:r>
            <a:r>
              <a:rPr lang="en-US" sz="4400" dirty="0">
                <a:solidFill>
                  <a:schemeClr val="tx2"/>
                </a:solidFill>
                <a:latin typeface="Baskerville Old Face" panose="02020602080505020303" pitchFamily="18" charset="0"/>
              </a:rPr>
              <a:t>weakest of Shakespeare’s great </a:t>
            </a:r>
            <a:r>
              <a:rPr lang="en-US" sz="4400" dirty="0" smtClean="0">
                <a:solidFill>
                  <a:schemeClr val="tx2"/>
                </a:solidFill>
                <a:latin typeface="Baskerville Old Face" panose="02020602080505020303" pitchFamily="18" charset="0"/>
              </a:rPr>
              <a:t>tragedies, and </a:t>
            </a:r>
            <a:r>
              <a:rPr lang="en-US" sz="4400" dirty="0">
                <a:solidFill>
                  <a:schemeClr val="tx2"/>
                </a:solidFill>
                <a:latin typeface="Baskerville Old Face" panose="02020602080505020303" pitchFamily="18" charset="0"/>
              </a:rPr>
              <a:t>so full of blemishes that it is hard </a:t>
            </a:r>
            <a:r>
              <a:rPr lang="en-US" sz="4400" dirty="0" smtClean="0">
                <a:solidFill>
                  <a:schemeClr val="tx2"/>
                </a:solidFill>
                <a:latin typeface="Baskerville Old Face" panose="02020602080505020303" pitchFamily="18" charset="0"/>
              </a:rPr>
              <a:t>to believe </a:t>
            </a:r>
            <a:r>
              <a:rPr lang="en-US" sz="4400" dirty="0">
                <a:solidFill>
                  <a:schemeClr val="tx2"/>
                </a:solidFill>
                <a:latin typeface="Baskerville Old Face" panose="02020602080505020303" pitchFamily="18" charset="0"/>
              </a:rPr>
              <a:t>that one man wrote it</a:t>
            </a:r>
            <a:r>
              <a:rPr lang="en-US" sz="4400" dirty="0" smtClean="0">
                <a:solidFill>
                  <a:schemeClr val="tx2"/>
                </a:solidFill>
                <a:latin typeface="Baskerville Old Face" panose="02020602080505020303" pitchFamily="18" charset="0"/>
              </a:rPr>
              <a:t>.</a:t>
            </a:r>
            <a:endParaRPr lang="en-US" sz="4400" dirty="0">
              <a:solidFill>
                <a:schemeClr val="tx2"/>
              </a:solidFill>
              <a:latin typeface="Baskerville Old Face" panose="02020602080505020303" pitchFamily="18" charset="0"/>
            </a:endParaRPr>
          </a:p>
        </p:txBody>
      </p:sp>
    </p:spTree>
    <p:extLst>
      <p:ext uri="{BB962C8B-B14F-4D97-AF65-F5344CB8AC3E}">
        <p14:creationId xmlns:p14="http://schemas.microsoft.com/office/powerpoint/2010/main" val="3597038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179</TotalTime>
  <Words>1447</Words>
  <Application>Microsoft Office PowerPoint</Application>
  <PresentationFormat>Custom</PresentationFormat>
  <Paragraphs>86</Paragraphs>
  <Slides>25</Slides>
  <Notes>0</Notes>
  <HiddenSlides>0</HiddenSlides>
  <MMClips>1</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Vapor Trail</vt:lpstr>
      <vt:lpstr>The Tragedy of macbeth</vt:lpstr>
      <vt:lpstr>Macbeth: the critics’ comments</vt:lpstr>
      <vt:lpstr>Samuel pepys, 1666:</vt:lpstr>
      <vt:lpstr>—John Bailey (1929) </vt:lpstr>
      <vt:lpstr>—William Hazlett (1818) </vt:lpstr>
      <vt:lpstr>—L. C. Knights (c. 1905) </vt:lpstr>
      <vt:lpstr>—Thomas De Quincey (1823) </vt:lpstr>
      <vt:lpstr>—Henry Hallam (1854) </vt:lpstr>
      <vt:lpstr>—G. B. Harrison (1951) </vt:lpstr>
      <vt:lpstr>—Abraham Lincoln (Complete Works) </vt:lpstr>
      <vt:lpstr>The critics reviews?!</vt:lpstr>
      <vt:lpstr>Michael platt on Shakespeare:</vt:lpstr>
      <vt:lpstr>Voices from the play</vt:lpstr>
      <vt:lpstr>And now, Macbeth, 1.1</vt:lpstr>
      <vt:lpstr>Reading the play</vt:lpstr>
      <vt:lpstr>Tips for reading Macbeth</vt:lpstr>
      <vt:lpstr>Tip two: get the beat</vt:lpstr>
      <vt:lpstr>Tip three: move it!</vt:lpstr>
      <vt:lpstr>And about those apostrophes</vt:lpstr>
      <vt:lpstr>Tip four: say it</vt:lpstr>
      <vt:lpstr>Tipfive: note it</vt:lpstr>
      <vt:lpstr>Tip six: stick to the point</vt:lpstr>
      <vt:lpstr>Read Macbeth, 1.1 – 1.2</vt:lpstr>
      <vt:lpstr>1.3 for your notes</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Tragedy of macbeth</dc:title>
  <dc:creator>Pamela Hennessy</dc:creator>
  <cp:lastModifiedBy>NWTECH</cp:lastModifiedBy>
  <cp:revision>14</cp:revision>
  <dcterms:created xsi:type="dcterms:W3CDTF">2014-11-11T22:21:42Z</dcterms:created>
  <dcterms:modified xsi:type="dcterms:W3CDTF">2014-11-12T20:48:12Z</dcterms:modified>
</cp:coreProperties>
</file>